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292608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966"/>
    <p:restoredTop sz="95934"/>
  </p:normalViewPr>
  <p:slideViewPr>
    <p:cSldViewPr snapToGrid="0" snapToObjects="1">
      <p:cViewPr>
        <p:scale>
          <a:sx n="37" d="100"/>
          <a:sy n="37" d="100"/>
        </p:scale>
        <p:origin x="952" y="-7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71182-4532-9142-8494-3B6163B2C08F}" type="datetimeFigureOut">
              <a:rPr lang="en-US" smtClean="0"/>
              <a:t>7/26/16</a:t>
            </a:fld>
            <a:endParaRPr lang="en-US"/>
          </a:p>
        </p:txBody>
      </p:sp>
      <p:sp>
        <p:nvSpPr>
          <p:cNvPr id="4" name="Slide Image Placeholder 3"/>
          <p:cNvSpPr>
            <a:spLocks noGrp="1" noRot="1" noChangeAspect="1"/>
          </p:cNvSpPr>
          <p:nvPr>
            <p:ph type="sldImg" idx="2"/>
          </p:nvPr>
        </p:nvSpPr>
        <p:spPr>
          <a:xfrm>
            <a:off x="1500188" y="1143000"/>
            <a:ext cx="3857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62A38-6A36-7342-96B3-A18CF73C217E}" type="slidenum">
              <a:rPr lang="en-US" smtClean="0"/>
              <a:t>‹#›</a:t>
            </a:fld>
            <a:endParaRPr lang="en-US"/>
          </a:p>
        </p:txBody>
      </p:sp>
    </p:spTree>
    <p:extLst>
      <p:ext uri="{BB962C8B-B14F-4D97-AF65-F5344CB8AC3E}">
        <p14:creationId xmlns:p14="http://schemas.microsoft.com/office/powerpoint/2010/main" val="1998776310"/>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titles:</a:t>
            </a:r>
          </a:p>
          <a:p>
            <a:r>
              <a:rPr lang="en-US" dirty="0" smtClean="0"/>
              <a:t>-How</a:t>
            </a:r>
            <a:r>
              <a:rPr lang="en-US" baseline="0" dirty="0" smtClean="0"/>
              <a:t> do grasshoppers escape predators?</a:t>
            </a:r>
          </a:p>
          <a:p>
            <a:endParaRPr lang="en-US" baseline="0" dirty="0" smtClean="0"/>
          </a:p>
          <a:p>
            <a:pPr marL="0" marR="0" indent="0" algn="l" defTabSz="3160166" rtl="0" eaLnBrk="1" fontAlgn="auto" latinLnBrk="0" hangingPunct="1">
              <a:lnSpc>
                <a:spcPct val="100000"/>
              </a:lnSpc>
              <a:spcBef>
                <a:spcPts val="0"/>
              </a:spcBef>
              <a:spcAft>
                <a:spcPts val="0"/>
              </a:spcAft>
              <a:buClrTx/>
              <a:buSzTx/>
              <a:buFontTx/>
              <a:buNone/>
              <a:tabLst/>
              <a:defRPr/>
            </a:pPr>
            <a:r>
              <a:rPr lang="en-US" sz="4400" b="1" smtClean="0">
                <a:solidFill>
                  <a:schemeClr val="accent6">
                    <a:lumMod val="75000"/>
                  </a:schemeClr>
                </a:solidFill>
                <a:latin typeface="Geneva" charset="0"/>
                <a:ea typeface="Geneva" charset="0"/>
                <a:cs typeface="Geneva" charset="0"/>
              </a:rPr>
              <a:t>WHAT COLORS CAN GRASSHOPPERS SEE?</a:t>
            </a:r>
          </a:p>
          <a:p>
            <a:endParaRPr lang="en-US" smtClean="0"/>
          </a:p>
        </p:txBody>
      </p:sp>
      <p:sp>
        <p:nvSpPr>
          <p:cNvPr id="4" name="Slide Number Placeholder 3"/>
          <p:cNvSpPr>
            <a:spLocks noGrp="1"/>
          </p:cNvSpPr>
          <p:nvPr>
            <p:ph type="sldNum" sz="quarter" idx="10"/>
          </p:nvPr>
        </p:nvSpPr>
        <p:spPr/>
        <p:txBody>
          <a:bodyPr/>
          <a:lstStyle/>
          <a:p>
            <a:fld id="{01162A38-6A36-7342-96B3-A18CF73C217E}" type="slidenum">
              <a:rPr lang="en-US" smtClean="0"/>
              <a:t>1</a:t>
            </a:fld>
            <a:endParaRPr lang="en-US"/>
          </a:p>
        </p:txBody>
      </p:sp>
    </p:spTree>
    <p:extLst>
      <p:ext uri="{BB962C8B-B14F-4D97-AF65-F5344CB8AC3E}">
        <p14:creationId xmlns:p14="http://schemas.microsoft.com/office/powerpoint/2010/main" val="34675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47E73A0-CD99-7D42-B8EB-9D17C26D505B}"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1827022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E73A0-CD99-7D42-B8EB-9D17C26D505B}"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104175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E73A0-CD99-7D42-B8EB-9D17C26D505B}"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42261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7E73A0-CD99-7D42-B8EB-9D17C26D505B}"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2040896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7E73A0-CD99-7D42-B8EB-9D17C26D505B}" type="datetimeFigureOut">
              <a:rPr lang="en-US" smtClean="0"/>
              <a:t>7/26/16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1746732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47E73A0-CD99-7D42-B8EB-9D17C26D505B}"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1239673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7E73A0-CD99-7D42-B8EB-9D17C26D505B}" type="datetimeFigureOut">
              <a:rPr lang="en-US" smtClean="0"/>
              <a:t>7/26/16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30015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47E73A0-CD99-7D42-B8EB-9D17C26D505B}" type="datetimeFigureOut">
              <a:rPr lang="en-US" smtClean="0"/>
              <a:t>7/26/16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25591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7E73A0-CD99-7D42-B8EB-9D17C26D505B}" type="datetimeFigureOut">
              <a:rPr lang="en-US" smtClean="0"/>
              <a:t>7/26/16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188428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E73A0-CD99-7D42-B8EB-9D17C26D505B}"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25824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7E73A0-CD99-7D42-B8EB-9D17C26D505B}" type="datetimeFigureOut">
              <a:rPr lang="en-US" smtClean="0"/>
              <a:t>7/26/16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2218C2-ECA3-3D4A-B95A-E8B16EAB1F5D}" type="slidenum">
              <a:rPr lang="en-US" smtClean="0"/>
              <a:t>‹#›</a:t>
            </a:fld>
            <a:endParaRPr lang="en-US"/>
          </a:p>
        </p:txBody>
      </p:sp>
    </p:spTree>
    <p:extLst>
      <p:ext uri="{BB962C8B-B14F-4D97-AF65-F5344CB8AC3E}">
        <p14:creationId xmlns:p14="http://schemas.microsoft.com/office/powerpoint/2010/main" val="3380220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B47E73A0-CD99-7D42-B8EB-9D17C26D505B}" type="datetimeFigureOut">
              <a:rPr lang="en-US" smtClean="0"/>
              <a:t>7/26/16</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B62218C2-ECA3-3D4A-B95A-E8B16EAB1F5D}" type="slidenum">
              <a:rPr lang="en-US" smtClean="0"/>
              <a:t>‹#›</a:t>
            </a:fld>
            <a:endParaRPr lang="en-US"/>
          </a:p>
        </p:txBody>
      </p:sp>
    </p:spTree>
    <p:extLst>
      <p:ext uri="{BB962C8B-B14F-4D97-AF65-F5344CB8AC3E}">
        <p14:creationId xmlns:p14="http://schemas.microsoft.com/office/powerpoint/2010/main" val="1950693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JPG"/><Relationship Id="rId21" Type="http://schemas.openxmlformats.org/officeDocument/2006/relationships/image" Target="../media/image19.JP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tiff"/><Relationship Id="rId15" Type="http://schemas.openxmlformats.org/officeDocument/2006/relationships/image" Target="../media/image13.tiff"/><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tiff"/><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JP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9770" t="7303" r="7778" b="6520"/>
          <a:stretch/>
        </p:blipFill>
        <p:spPr>
          <a:xfrm>
            <a:off x="19569246" y="20298051"/>
            <a:ext cx="5304266" cy="3268619"/>
          </a:xfrm>
          <a:prstGeom prst="rect">
            <a:avLst/>
          </a:prstGeom>
        </p:spPr>
      </p:pic>
      <p:sp>
        <p:nvSpPr>
          <p:cNvPr id="35" name="Rectangle 34"/>
          <p:cNvSpPr/>
          <p:nvPr/>
        </p:nvSpPr>
        <p:spPr>
          <a:xfrm>
            <a:off x="487680" y="4112485"/>
            <a:ext cx="9631680" cy="68023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7680" y="4112485"/>
            <a:ext cx="9631679" cy="13049726"/>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INTRODUCTION</a:t>
            </a:r>
            <a:endParaRPr lang="en-US" sz="4000" dirty="0">
              <a:latin typeface="Comic Book" charset="0"/>
              <a:ea typeface="Comic Book" charset="0"/>
              <a:cs typeface="Comic Book" charset="0"/>
            </a:endParaRPr>
          </a:p>
          <a:p>
            <a:pPr algn="ctr"/>
            <a:endParaRPr lang="en-US" sz="2800" dirty="0" smtClean="0">
              <a:solidFill>
                <a:schemeClr val="accent6">
                  <a:lumMod val="50000"/>
                </a:schemeClr>
              </a:solidFill>
              <a:latin typeface="Geneva" charset="0"/>
              <a:ea typeface="Geneva" charset="0"/>
              <a:cs typeface="Geneva" charset="0"/>
            </a:endParaRPr>
          </a:p>
          <a:p>
            <a:pPr marL="457200" indent="-457200">
              <a:buFont typeface="Arial" charset="0"/>
              <a:buChar char="•"/>
            </a:pPr>
            <a:r>
              <a:rPr lang="en-US" sz="2400" dirty="0" smtClean="0">
                <a:solidFill>
                  <a:schemeClr val="accent6">
                    <a:lumMod val="50000"/>
                  </a:schemeClr>
                </a:solidFill>
                <a:latin typeface="Geneva" charset="0"/>
                <a:ea typeface="Geneva" charset="0"/>
                <a:cs typeface="Geneva" charset="0"/>
              </a:rPr>
              <a:t>Grasshoppers can see an approaching object, such as a predator, and quickly hop away to avoid collision with the object.</a:t>
            </a: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a:solidFill>
                <a:schemeClr val="accent6">
                  <a:lumMod val="50000"/>
                </a:schemeClr>
              </a:solidFill>
              <a:latin typeface="Geneva" charset="0"/>
              <a:ea typeface="Geneva" charset="0"/>
              <a:cs typeface="Geneva" charset="0"/>
            </a:endParaRPr>
          </a:p>
          <a:p>
            <a:pPr lvl="1"/>
            <a:endParaRPr lang="en-US" sz="2400" dirty="0">
              <a:solidFill>
                <a:schemeClr val="accent6">
                  <a:lumMod val="50000"/>
                </a:schemeClr>
              </a:solidFill>
              <a:latin typeface="Geneva" charset="0"/>
              <a:ea typeface="Geneva" charset="0"/>
              <a:cs typeface="Geneva" charset="0"/>
            </a:endParaRPr>
          </a:p>
          <a:p>
            <a:pPr lvl="1"/>
            <a:endParaRPr lang="en-US" sz="2400" dirty="0" smtClean="0">
              <a:solidFill>
                <a:schemeClr val="accent6">
                  <a:lumMod val="50000"/>
                </a:schemeClr>
              </a:solidFill>
              <a:latin typeface="Geneva" charset="0"/>
              <a:ea typeface="Geneva" charset="0"/>
              <a:cs typeface="Geneva" charset="0"/>
            </a:endParaRPr>
          </a:p>
          <a:p>
            <a:pPr lvl="1"/>
            <a:r>
              <a:rPr lang="en-US" sz="1400" dirty="0" smtClean="0">
                <a:solidFill>
                  <a:schemeClr val="accent6">
                    <a:lumMod val="50000"/>
                  </a:schemeClr>
                </a:solidFill>
                <a:latin typeface="Geneva" charset="0"/>
                <a:ea typeface="Geneva" charset="0"/>
                <a:cs typeface="Geneva" charset="0"/>
              </a:rPr>
              <a:t>   </a:t>
            </a:r>
            <a:r>
              <a:rPr lang="de-DE" sz="1400" dirty="0" smtClean="0">
                <a:solidFill>
                  <a:schemeClr val="accent6">
                    <a:lumMod val="50000"/>
                  </a:schemeClr>
                </a:solidFill>
                <a:latin typeface="Geneva" charset="0"/>
                <a:ea typeface="Geneva" charset="0"/>
                <a:cs typeface="Geneva" charset="0"/>
              </a:rPr>
              <a:t>©</a:t>
            </a:r>
            <a:r>
              <a:rPr lang="en-US" sz="1400" dirty="0" smtClean="0">
                <a:solidFill>
                  <a:schemeClr val="accent6">
                    <a:lumMod val="50000"/>
                  </a:schemeClr>
                </a:solidFill>
                <a:latin typeface="Geneva" charset="0"/>
                <a:ea typeface="Geneva" charset="0"/>
                <a:cs typeface="Geneva" charset="0"/>
              </a:rPr>
              <a:t> Pearson &amp; O’Shea	</a:t>
            </a:r>
            <a:r>
              <a:rPr lang="de-DE" sz="1400" dirty="0" smtClean="0">
                <a:solidFill>
                  <a:schemeClr val="accent6">
                    <a:lumMod val="50000"/>
                  </a:schemeClr>
                </a:solidFill>
                <a:latin typeface="Geneva" charset="0"/>
                <a:ea typeface="Geneva" charset="0"/>
                <a:cs typeface="Geneva" charset="0"/>
              </a:rPr>
              <a:t>© Trieu</a:t>
            </a:r>
            <a:endParaRPr lang="en-US" sz="1400" dirty="0">
              <a:solidFill>
                <a:schemeClr val="accent6">
                  <a:lumMod val="50000"/>
                </a:schemeClr>
              </a:solidFill>
              <a:latin typeface="Geneva" charset="0"/>
              <a:ea typeface="Geneva" charset="0"/>
              <a:cs typeface="Geneva" charset="0"/>
            </a:endParaRPr>
          </a:p>
          <a:p>
            <a:pPr lvl="1"/>
            <a:endParaRPr lang="en-US" sz="1200" dirty="0" smtClean="0">
              <a:solidFill>
                <a:schemeClr val="accent6">
                  <a:lumMod val="50000"/>
                </a:schemeClr>
              </a:solidFill>
              <a:latin typeface="Geneva" charset="0"/>
              <a:ea typeface="Geneva" charset="0"/>
              <a:cs typeface="Geneva" charset="0"/>
            </a:endParaRPr>
          </a:p>
          <a:p>
            <a:pPr marL="457200" indent="-457200">
              <a:buFont typeface="Arial" charset="0"/>
              <a:buChar char="•"/>
            </a:pPr>
            <a:r>
              <a:rPr lang="en-US" sz="2400" dirty="0" smtClean="0">
                <a:solidFill>
                  <a:schemeClr val="accent6">
                    <a:lumMod val="50000"/>
                  </a:schemeClr>
                </a:solidFill>
                <a:latin typeface="Geneva" charset="0"/>
                <a:ea typeface="Geneva" charset="0"/>
                <a:cs typeface="Geneva" charset="0"/>
              </a:rPr>
              <a:t>The </a:t>
            </a:r>
            <a:r>
              <a:rPr lang="en-US" sz="2400" dirty="0" smtClean="0">
                <a:solidFill>
                  <a:schemeClr val="accent6">
                    <a:lumMod val="50000"/>
                  </a:schemeClr>
                </a:solidFill>
                <a:latin typeface="Geneva" charset="0"/>
                <a:ea typeface="Geneva" charset="0"/>
                <a:cs typeface="Geneva" charset="0"/>
              </a:rPr>
              <a:t>grasshopper’s </a:t>
            </a:r>
            <a:r>
              <a:rPr lang="en-US" sz="2400" dirty="0" smtClean="0">
                <a:solidFill>
                  <a:schemeClr val="accent6">
                    <a:lumMod val="50000"/>
                  </a:schemeClr>
                </a:solidFill>
                <a:latin typeface="Geneva" charset="0"/>
                <a:ea typeface="Geneva" charset="0"/>
                <a:cs typeface="Geneva" charset="0"/>
              </a:rPr>
              <a:t>visual system includes two types of motion detector neurons: The lobula giant motion detector (LGMD) neurons are excited by approaching visual stimuli and in turn excites its postsynaptic target, the descending contralateral motion detector (DCMD) neuron that responds to movements detected by the opposite (contralateral) eye by exciting motor neurons</a:t>
            </a:r>
            <a:r>
              <a:rPr lang="en-US" sz="2400" baseline="30000" dirty="0" smtClean="0">
                <a:solidFill>
                  <a:schemeClr val="accent6">
                    <a:lumMod val="50000"/>
                  </a:schemeClr>
                </a:solidFill>
                <a:latin typeface="Geneva" charset="0"/>
                <a:ea typeface="Geneva" charset="0"/>
                <a:cs typeface="Geneva" charset="0"/>
              </a:rPr>
              <a:t>4</a:t>
            </a:r>
            <a:r>
              <a:rPr lang="en-US" sz="2400" dirty="0" smtClean="0">
                <a:solidFill>
                  <a:schemeClr val="accent6">
                    <a:lumMod val="50000"/>
                  </a:schemeClr>
                </a:solidFill>
                <a:latin typeface="Geneva" charset="0"/>
                <a:ea typeface="Geneva" charset="0"/>
                <a:cs typeface="Geneva" charset="0"/>
              </a:rPr>
              <a:t>. </a:t>
            </a: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r>
              <a:rPr lang="en-US" sz="2400" dirty="0" smtClean="0">
                <a:solidFill>
                  <a:schemeClr val="accent6">
                    <a:lumMod val="50000"/>
                  </a:schemeClr>
                </a:solidFill>
                <a:latin typeface="Geneva" charset="0"/>
                <a:ea typeface="Geneva" charset="0"/>
                <a:cs typeface="Geneva" charset="0"/>
              </a:rPr>
              <a:t>The DCMD response could be modeled by multiplying object’s angular velocity &amp; size on the retina</a:t>
            </a:r>
            <a:r>
              <a:rPr lang="en-US" sz="2400" baseline="30000" dirty="0" smtClean="0">
                <a:solidFill>
                  <a:schemeClr val="accent6">
                    <a:lumMod val="50000"/>
                  </a:schemeClr>
                </a:solidFill>
                <a:latin typeface="Geneva" charset="0"/>
                <a:ea typeface="Geneva" charset="0"/>
                <a:cs typeface="Geneva" charset="0"/>
              </a:rPr>
              <a:t>1,2</a:t>
            </a:r>
            <a:r>
              <a:rPr lang="en-US" sz="2400" dirty="0" smtClean="0">
                <a:solidFill>
                  <a:schemeClr val="accent6">
                    <a:lumMod val="50000"/>
                  </a:schemeClr>
                </a:solidFill>
                <a:latin typeface="Geneva" charset="0"/>
                <a:ea typeface="Geneva" charset="0"/>
                <a:cs typeface="Geneva" charset="0"/>
              </a:rPr>
              <a:t>. </a:t>
            </a:r>
            <a:endParaRPr lang="en-US" sz="2400" dirty="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r>
              <a:rPr lang="en-US" sz="2400" dirty="0" smtClean="0">
                <a:solidFill>
                  <a:schemeClr val="accent6">
                    <a:lumMod val="50000"/>
                  </a:schemeClr>
                </a:solidFill>
                <a:latin typeface="Geneva" charset="0"/>
                <a:ea typeface="Geneva" charset="0"/>
                <a:cs typeface="Geneva" charset="0"/>
              </a:rPr>
              <a:t>The LGMD &amp; DCMD together make up an early warning system to generate the see-and-jump escape behavior in face of possible collision with approaching objects</a:t>
            </a:r>
            <a:r>
              <a:rPr lang="en-US" sz="2400" baseline="30000" dirty="0" smtClean="0">
                <a:solidFill>
                  <a:schemeClr val="accent6">
                    <a:lumMod val="50000"/>
                  </a:schemeClr>
                </a:solidFill>
                <a:latin typeface="Geneva" charset="0"/>
                <a:ea typeface="Geneva" charset="0"/>
                <a:cs typeface="Geneva" charset="0"/>
              </a:rPr>
              <a:t>4</a:t>
            </a:r>
            <a:r>
              <a:rPr lang="en-US" sz="2400" dirty="0" smtClean="0">
                <a:solidFill>
                  <a:schemeClr val="accent6">
                    <a:lumMod val="50000"/>
                  </a:schemeClr>
                </a:solidFill>
                <a:latin typeface="Geneva" charset="0"/>
                <a:ea typeface="Geneva" charset="0"/>
                <a:cs typeface="Geneva" charset="0"/>
              </a:rPr>
              <a:t>. </a:t>
            </a:r>
          </a:p>
          <a:p>
            <a:pPr marL="457200" indent="-457200">
              <a:buFont typeface="Arial" charset="0"/>
              <a:buChar char="•"/>
            </a:pPr>
            <a:endParaRPr lang="en-US" sz="2400" dirty="0">
              <a:solidFill>
                <a:schemeClr val="accent6">
                  <a:lumMod val="50000"/>
                </a:schemeClr>
              </a:solidFill>
              <a:latin typeface="Geneva" charset="0"/>
              <a:ea typeface="Geneva" charset="0"/>
              <a:cs typeface="Geneva" charset="0"/>
            </a:endParaRPr>
          </a:p>
          <a:p>
            <a:pPr marL="457200" indent="-457200">
              <a:buFont typeface="Arial" charset="0"/>
              <a:buChar char="•"/>
            </a:pPr>
            <a:r>
              <a:rPr lang="en-US" sz="2400" dirty="0" smtClean="0">
                <a:solidFill>
                  <a:schemeClr val="accent6">
                    <a:lumMod val="50000"/>
                  </a:schemeClr>
                </a:solidFill>
                <a:latin typeface="Geneva" charset="0"/>
                <a:ea typeface="Geneva" charset="0"/>
                <a:cs typeface="Geneva" charset="0"/>
              </a:rPr>
              <a:t>I use </a:t>
            </a:r>
            <a:r>
              <a:rPr lang="en-US" sz="2400" dirty="0">
                <a:solidFill>
                  <a:schemeClr val="accent6">
                    <a:lumMod val="50000"/>
                  </a:schemeClr>
                </a:solidFill>
                <a:latin typeface="Geneva" charset="0"/>
                <a:ea typeface="Geneva" charset="0"/>
                <a:cs typeface="Geneva" charset="0"/>
              </a:rPr>
              <a:t>Backyard Brains’ </a:t>
            </a:r>
            <a:r>
              <a:rPr lang="en-US" sz="2400" dirty="0" smtClean="0">
                <a:solidFill>
                  <a:schemeClr val="accent6">
                    <a:lumMod val="50000"/>
                  </a:schemeClr>
                </a:solidFill>
                <a:latin typeface="Geneva" charset="0"/>
                <a:ea typeface="Geneva" charset="0"/>
                <a:cs typeface="Geneva" charset="0"/>
              </a:rPr>
              <a:t>(BYB) open </a:t>
            </a:r>
            <a:r>
              <a:rPr lang="en-US" sz="2400" dirty="0">
                <a:solidFill>
                  <a:schemeClr val="accent6">
                    <a:lumMod val="50000"/>
                  </a:schemeClr>
                </a:solidFill>
                <a:latin typeface="Geneva" charset="0"/>
                <a:ea typeface="Geneva" charset="0"/>
                <a:cs typeface="Geneva" charset="0"/>
              </a:rPr>
              <a:t>source </a:t>
            </a:r>
            <a:r>
              <a:rPr lang="en-US" sz="2400" dirty="0" smtClean="0">
                <a:solidFill>
                  <a:schemeClr val="accent6">
                    <a:lumMod val="50000"/>
                  </a:schemeClr>
                </a:solidFill>
                <a:latin typeface="Geneva" charset="0"/>
                <a:ea typeface="Geneva" charset="0"/>
                <a:cs typeface="Geneva" charset="0"/>
              </a:rPr>
              <a:t>equipment to extracellularly record &amp; analyze </a:t>
            </a:r>
            <a:r>
              <a:rPr lang="en-US" sz="2400" dirty="0">
                <a:solidFill>
                  <a:schemeClr val="accent6">
                    <a:lumMod val="50000"/>
                  </a:schemeClr>
                </a:solidFill>
                <a:latin typeface="Geneva" charset="0"/>
                <a:ea typeface="Geneva" charset="0"/>
                <a:cs typeface="Geneva" charset="0"/>
              </a:rPr>
              <a:t>the activity of the </a:t>
            </a:r>
            <a:r>
              <a:rPr lang="en-US" sz="2400" dirty="0" smtClean="0">
                <a:solidFill>
                  <a:schemeClr val="accent6">
                    <a:lumMod val="50000"/>
                  </a:schemeClr>
                </a:solidFill>
                <a:latin typeface="Geneva" charset="0"/>
                <a:ea typeface="Geneva" charset="0"/>
                <a:cs typeface="Geneva" charset="0"/>
              </a:rPr>
              <a:t>DCMD when the grasshopper is exposed to approaching visual stimuli.</a:t>
            </a:r>
          </a:p>
          <a:p>
            <a:pPr marL="457200" indent="-457200">
              <a:buFont typeface="Arial" charset="0"/>
              <a:buChar char="•"/>
            </a:pPr>
            <a:endParaRPr lang="en-US" sz="2400" dirty="0" smtClean="0">
              <a:solidFill>
                <a:schemeClr val="accent6">
                  <a:lumMod val="50000"/>
                </a:schemeClr>
              </a:solidFill>
              <a:latin typeface="Geneva" charset="0"/>
              <a:ea typeface="Geneva" charset="0"/>
              <a:cs typeface="Geneva" charset="0"/>
            </a:endParaRPr>
          </a:p>
          <a:p>
            <a:pPr marL="457200" indent="-457200">
              <a:buFont typeface="Arial" charset="0"/>
              <a:buChar char="•"/>
            </a:pPr>
            <a:endParaRPr lang="en-US" sz="2400" dirty="0">
              <a:solidFill>
                <a:schemeClr val="accent6">
                  <a:lumMod val="50000"/>
                </a:schemeClr>
              </a:solidFill>
              <a:latin typeface="Geneva" charset="0"/>
              <a:ea typeface="Geneva" charset="0"/>
              <a:cs typeface="Geneva" charset="0"/>
            </a:endParaRPr>
          </a:p>
        </p:txBody>
      </p:sp>
      <p:sp>
        <p:nvSpPr>
          <p:cNvPr id="37" name="Rectangle 36"/>
          <p:cNvSpPr/>
          <p:nvPr/>
        </p:nvSpPr>
        <p:spPr>
          <a:xfrm>
            <a:off x="487679" y="16792168"/>
            <a:ext cx="9631679" cy="67586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87678" y="16792168"/>
            <a:ext cx="9631680" cy="10187404"/>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METHODS</a:t>
            </a:r>
            <a:endParaRPr lang="en-US" sz="3200" dirty="0" smtClean="0">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r>
              <a:rPr lang="en-US" sz="3200" b="1" dirty="0" smtClean="0">
                <a:solidFill>
                  <a:schemeClr val="accent6">
                    <a:lumMod val="75000"/>
                  </a:schemeClr>
                </a:solidFill>
                <a:latin typeface="Al Bayan Plain" charset="-78"/>
                <a:ea typeface="Al Bayan Plain" charset="-78"/>
                <a:cs typeface="Al Bayan Plain" charset="-78"/>
              </a:rPr>
              <a:t>GRASSHOPPER PREPARATION</a:t>
            </a:r>
          </a:p>
          <a:p>
            <a:endParaRPr lang="en-US" sz="3200" b="1" dirty="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a:p>
            <a:endParaRPr lang="en-US" sz="3200" b="1" dirty="0" smtClean="0">
              <a:solidFill>
                <a:schemeClr val="accent6">
                  <a:lumMod val="75000"/>
                </a:schemeClr>
              </a:solidFill>
              <a:latin typeface="Al Bayan Plain" charset="-78"/>
              <a:ea typeface="Al Bayan Plain" charset="-78"/>
              <a:cs typeface="Al Bayan Plain" charset="-78"/>
            </a:endParaRPr>
          </a:p>
        </p:txBody>
      </p:sp>
      <p:sp>
        <p:nvSpPr>
          <p:cNvPr id="38" name="Rectangle 37"/>
          <p:cNvSpPr/>
          <p:nvPr/>
        </p:nvSpPr>
        <p:spPr>
          <a:xfrm>
            <a:off x="26405240" y="4139903"/>
            <a:ext cx="9631680" cy="652813"/>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6405240" y="4139904"/>
            <a:ext cx="9631680" cy="10556736"/>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METHODS</a:t>
            </a:r>
            <a:endParaRPr lang="en-US" sz="4000" b="1" dirty="0">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r>
              <a:rPr lang="en-US" sz="3200" b="1" dirty="0" smtClean="0">
                <a:solidFill>
                  <a:schemeClr val="accent6">
                    <a:lumMod val="75000"/>
                  </a:schemeClr>
                </a:solidFill>
                <a:latin typeface="Al Bayan Plain" charset="-78"/>
                <a:ea typeface="Al Bayan Plain" charset="-78"/>
                <a:cs typeface="Al Bayan Plain" charset="-78"/>
              </a:rPr>
              <a:t>VISUAL STIMULI &amp; SPIKE RECORDING</a:t>
            </a:r>
          </a:p>
          <a:p>
            <a:r>
              <a:rPr lang="en-US" sz="2400" dirty="0" smtClean="0">
                <a:solidFill>
                  <a:schemeClr val="accent6">
                    <a:lumMod val="50000"/>
                  </a:schemeClr>
                </a:solidFill>
                <a:latin typeface="Geneva" charset="0"/>
                <a:ea typeface="Geneva" charset="0"/>
                <a:cs typeface="Geneva" charset="0"/>
              </a:rPr>
              <a:t>The BYB SpikeRecorder iPad application provides both the visual stimuli and recording and analysis of DCMD activity. Visual stimuli consist of expanding dark circles (of various sizes and velocities) on a white background to simulate an approaching and colliding object. Parameters in the application include: distance between subject and stimulus/screen, object size and velocity, intertrial interval, and number of trials. Recordings are done in the dark for maximal contrast intensity. Spikes are sorted from </a:t>
            </a:r>
            <a:r>
              <a:rPr lang="en-US" sz="2400" dirty="0" smtClean="0">
                <a:solidFill>
                  <a:schemeClr val="accent6">
                    <a:lumMod val="50000"/>
                  </a:schemeClr>
                </a:solidFill>
                <a:latin typeface="Geneva" charset="0"/>
                <a:ea typeface="Geneva" charset="0"/>
                <a:cs typeface="Geneva" charset="0"/>
              </a:rPr>
              <a:t>noise after recording.</a:t>
            </a:r>
            <a:endParaRPr lang="en-US" sz="2400" dirty="0" smtClean="0">
              <a:solidFill>
                <a:schemeClr val="accent6">
                  <a:lumMod val="50000"/>
                </a:schemeClr>
              </a:solidFill>
              <a:latin typeface="Geneva" charset="0"/>
              <a:ea typeface="Geneva" charset="0"/>
              <a:cs typeface="Geneva" charset="0"/>
            </a:endParaRPr>
          </a:p>
          <a:p>
            <a:endParaRPr lang="en-US" sz="2400" dirty="0" smtClean="0">
              <a:solidFill>
                <a:schemeClr val="accent6">
                  <a:lumMod val="50000"/>
                </a:schemeClr>
              </a:solidFill>
              <a:latin typeface="Geneva" charset="0"/>
              <a:ea typeface="Geneva" charset="0"/>
              <a:cs typeface="Geneva" charset="0"/>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endParaRPr lang="en-US" sz="2400" b="1" dirty="0">
              <a:solidFill>
                <a:schemeClr val="accent6">
                  <a:lumMod val="75000"/>
                </a:schemeClr>
              </a:solidFill>
              <a:latin typeface="Al Bayan Plain" charset="-78"/>
              <a:ea typeface="Al Bayan Plain" charset="-78"/>
              <a:cs typeface="Al Bayan Plain" charset="-78"/>
            </a:endParaRPr>
          </a:p>
          <a:p>
            <a:endParaRPr lang="en-US" sz="2400" b="1" dirty="0">
              <a:solidFill>
                <a:schemeClr val="accent6">
                  <a:lumMod val="75000"/>
                </a:schemeClr>
              </a:solidFill>
              <a:latin typeface="Al Bayan Plain" charset="-78"/>
              <a:ea typeface="Al Bayan Plain" charset="-78"/>
              <a:cs typeface="Al Bayan Plain" charset="-78"/>
            </a:endParaRPr>
          </a:p>
          <a:p>
            <a:endParaRPr lang="en-US" sz="2400" b="1" dirty="0" smtClean="0">
              <a:solidFill>
                <a:schemeClr val="accent6">
                  <a:lumMod val="75000"/>
                </a:schemeClr>
              </a:solidFill>
              <a:latin typeface="Al Bayan Plain" charset="-78"/>
              <a:ea typeface="Al Bayan Plain" charset="-78"/>
              <a:cs typeface="Al Bayan Plain" charset="-78"/>
            </a:endParaRPr>
          </a:p>
          <a:p>
            <a:r>
              <a:rPr lang="en-US" sz="3200" b="1" dirty="0" smtClean="0">
                <a:solidFill>
                  <a:schemeClr val="accent6">
                    <a:lumMod val="75000"/>
                  </a:schemeClr>
                </a:solidFill>
                <a:latin typeface="Al Bayan Plain" charset="-78"/>
                <a:ea typeface="Al Bayan Plain" charset="-78"/>
                <a:cs typeface="Al Bayan Plain" charset="-78"/>
              </a:rPr>
              <a:t>DATA ANALYSIS</a:t>
            </a:r>
            <a:endParaRPr lang="en-US" sz="3200" b="1" dirty="0">
              <a:latin typeface="Al Bayan Plain" charset="-78"/>
              <a:ea typeface="Al Bayan Plain" charset="-78"/>
              <a:cs typeface="Al Bayan Plain" charset="-78"/>
            </a:endParaRPr>
          </a:p>
          <a:p>
            <a:r>
              <a:rPr lang="en-US" sz="2400" dirty="0" smtClean="0">
                <a:solidFill>
                  <a:schemeClr val="accent6">
                    <a:lumMod val="50000"/>
                  </a:schemeClr>
                </a:solidFill>
                <a:latin typeface="Geneva" charset="0"/>
                <a:ea typeface="Geneva" charset="0"/>
                <a:cs typeface="Geneva" charset="0"/>
              </a:rPr>
              <a:t>Data is imported from the application into MatLab. A database of the experimental data (recording and spike timestamps, stimulus angles, time of collision) is created. Perievent time histograms and raster plots are plotted to visualize firing rate and timing of spikes in relation to stimulus. </a:t>
            </a:r>
          </a:p>
          <a:p>
            <a:endParaRPr lang="en-US" sz="2400" dirty="0">
              <a:solidFill>
                <a:schemeClr val="accent6">
                  <a:lumMod val="50000"/>
                </a:schemeClr>
              </a:solidFill>
              <a:latin typeface="Geneva" charset="0"/>
              <a:ea typeface="Geneva" charset="0"/>
              <a:cs typeface="Geneva" charset="0"/>
            </a:endParaRPr>
          </a:p>
          <a:p>
            <a:endParaRPr lang="en-US" sz="2400" dirty="0" smtClean="0">
              <a:solidFill>
                <a:schemeClr val="accent6">
                  <a:lumMod val="50000"/>
                </a:schemeClr>
              </a:solidFill>
              <a:latin typeface="Geneva" charset="0"/>
              <a:ea typeface="Geneva" charset="0"/>
              <a:cs typeface="Geneva" charset="0"/>
            </a:endParaRPr>
          </a:p>
        </p:txBody>
      </p:sp>
      <p:sp>
        <p:nvSpPr>
          <p:cNvPr id="39" name="Rectangle 38"/>
          <p:cNvSpPr/>
          <p:nvPr/>
        </p:nvSpPr>
        <p:spPr>
          <a:xfrm>
            <a:off x="26405240" y="14428723"/>
            <a:ext cx="9631680" cy="68023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041975" y="4107877"/>
            <a:ext cx="14382205" cy="68023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99940"/>
            <a:ext cx="36576000" cy="30130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75782" y="671940"/>
            <a:ext cx="30665893" cy="2831250"/>
          </a:xfrm>
        </p:spPr>
        <p:txBody>
          <a:bodyPr>
            <a:normAutofit fontScale="90000"/>
          </a:bodyPr>
          <a:lstStyle/>
          <a:p>
            <a:pPr>
              <a:lnSpc>
                <a:spcPct val="100000"/>
              </a:lnSpc>
            </a:pPr>
            <a:r>
              <a:rPr lang="en-US" sz="8900" dirty="0" smtClean="0">
                <a:solidFill>
                  <a:schemeClr val="accent6">
                    <a:lumMod val="50000"/>
                  </a:schemeClr>
                </a:solidFill>
                <a:latin typeface="Comic Book" charset="0"/>
                <a:ea typeface="Comic Book" charset="0"/>
                <a:cs typeface="Comic Book" charset="0"/>
              </a:rPr>
              <a:t>Why are grasshoppers so hard to catch?</a:t>
            </a:r>
            <a:r>
              <a:rPr lang="en-US" sz="9300" dirty="0" smtClean="0">
                <a:solidFill>
                  <a:schemeClr val="accent6">
                    <a:lumMod val="50000"/>
                  </a:schemeClr>
                </a:solidFill>
                <a:latin typeface="Comic Book" charset="0"/>
                <a:ea typeface="Comic Book" charset="0"/>
                <a:cs typeface="Comic Book" charset="0"/>
              </a:rPr>
              <a:t/>
            </a:r>
            <a:br>
              <a:rPr lang="en-US" sz="9300" dirty="0" smtClean="0">
                <a:solidFill>
                  <a:schemeClr val="accent6">
                    <a:lumMod val="50000"/>
                  </a:schemeClr>
                </a:solidFill>
                <a:latin typeface="Comic Book" charset="0"/>
                <a:ea typeface="Comic Book" charset="0"/>
                <a:cs typeface="Comic Book" charset="0"/>
              </a:rPr>
            </a:br>
            <a:r>
              <a:rPr lang="en-US" sz="4900" dirty="0" smtClean="0">
                <a:solidFill>
                  <a:schemeClr val="accent6">
                    <a:lumMod val="50000"/>
                  </a:schemeClr>
                </a:solidFill>
                <a:latin typeface="Comic Book" charset="0"/>
                <a:ea typeface="Comic Book" charset="0"/>
                <a:cs typeface="Comic Book" charset="0"/>
              </a:rPr>
              <a:t>The motion detector neurons behind the grasshopper’s visual &amp; motor sensitivity to approaching objects </a:t>
            </a:r>
            <a:br>
              <a:rPr lang="en-US" sz="4900" dirty="0" smtClean="0">
                <a:solidFill>
                  <a:schemeClr val="accent6">
                    <a:lumMod val="50000"/>
                  </a:schemeClr>
                </a:solidFill>
                <a:latin typeface="Comic Book" charset="0"/>
                <a:ea typeface="Comic Book" charset="0"/>
                <a:cs typeface="Comic Book" charset="0"/>
              </a:rPr>
            </a:br>
            <a:r>
              <a:rPr lang="en-US" sz="4000" dirty="0" smtClean="0">
                <a:solidFill>
                  <a:schemeClr val="accent6">
                    <a:lumMod val="75000"/>
                  </a:schemeClr>
                </a:solidFill>
                <a:latin typeface="Comic Book" charset="0"/>
                <a:ea typeface="Comic Book" charset="0"/>
                <a:cs typeface="Comic Book" charset="0"/>
              </a:rPr>
              <a:t>Dieu My Nguyen</a:t>
            </a:r>
            <a:r>
              <a:rPr lang="en-US" sz="4000" baseline="30000" dirty="0" smtClean="0">
                <a:solidFill>
                  <a:schemeClr val="accent6">
                    <a:lumMod val="75000"/>
                  </a:schemeClr>
                </a:solidFill>
                <a:latin typeface="Comic Book" charset="0"/>
                <a:ea typeface="Comic Book" charset="0"/>
                <a:cs typeface="Comic Book" charset="0"/>
              </a:rPr>
              <a:t>*</a:t>
            </a:r>
            <a:r>
              <a:rPr lang="en-US" sz="4000" dirty="0" smtClean="0">
                <a:solidFill>
                  <a:schemeClr val="accent6">
                    <a:lumMod val="75000"/>
                  </a:schemeClr>
                </a:solidFill>
                <a:latin typeface="Comic Book" charset="0"/>
                <a:ea typeface="Comic Book" charset="0"/>
                <a:cs typeface="Comic Book" charset="0"/>
              </a:rPr>
              <a:t>, Stanislav Mircic, Gregory Gage</a:t>
            </a:r>
            <a:br>
              <a:rPr lang="en-US" sz="4000" dirty="0" smtClean="0">
                <a:solidFill>
                  <a:schemeClr val="accent6">
                    <a:lumMod val="75000"/>
                  </a:schemeClr>
                </a:solidFill>
                <a:latin typeface="Comic Book" charset="0"/>
                <a:ea typeface="Comic Book" charset="0"/>
                <a:cs typeface="Comic Book" charset="0"/>
              </a:rPr>
            </a:br>
            <a:r>
              <a:rPr lang="en-US" sz="4000" dirty="0" smtClean="0">
                <a:solidFill>
                  <a:schemeClr val="accent6">
                    <a:lumMod val="75000"/>
                  </a:schemeClr>
                </a:solidFill>
                <a:latin typeface="Comic Book" charset="0"/>
                <a:ea typeface="Comic Book" charset="0"/>
                <a:cs typeface="Comic Book" charset="0"/>
              </a:rPr>
              <a:t>Backyard Brains, Ann Arbor, MI</a:t>
            </a:r>
            <a:endParaRPr lang="en-US" sz="4000" dirty="0">
              <a:solidFill>
                <a:schemeClr val="accent6">
                  <a:lumMod val="75000"/>
                </a:schemeClr>
              </a:solidFill>
              <a:latin typeface="Comic Book" charset="0"/>
              <a:ea typeface="Comic Book" charset="0"/>
              <a:cs typeface="Comic Book" charset="0"/>
            </a:endParaRPr>
          </a:p>
        </p:txBody>
      </p:sp>
      <p:sp>
        <p:nvSpPr>
          <p:cNvPr id="21" name="TextBox 20"/>
          <p:cNvSpPr txBox="1"/>
          <p:nvPr/>
        </p:nvSpPr>
        <p:spPr>
          <a:xfrm>
            <a:off x="26405240" y="14429580"/>
            <a:ext cx="9631680" cy="11418510"/>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CONCLUSION</a:t>
            </a:r>
          </a:p>
          <a:p>
            <a:pPr algn="ctr"/>
            <a:endParaRPr lang="en-US" sz="4000" dirty="0" smtClean="0">
              <a:solidFill>
                <a:schemeClr val="accent6">
                  <a:lumMod val="75000"/>
                </a:schemeClr>
              </a:solidFill>
              <a:latin typeface="Comic Book" charset="0"/>
              <a:ea typeface="Comic Book" charset="0"/>
              <a:cs typeface="Comic Book"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DCMD firing rate peaks around time of collision with an approaching object. The neuron encodes the angular size and velocity of an object, peaking when the image on the retina reaches a certain angular size.</a:t>
            </a:r>
          </a:p>
          <a:p>
            <a:pPr marL="342900" indent="-342900">
              <a:buFont typeface="Arial" charset="0"/>
              <a:buChar char="•"/>
            </a:pPr>
            <a:endParaRPr lang="en-US" sz="2400" dirty="0">
              <a:solidFill>
                <a:schemeClr val="accent6">
                  <a:lumMod val="50000"/>
                </a:schemeClr>
              </a:solidFill>
              <a:latin typeface="Geneva" charset="0"/>
              <a:ea typeface="Geneva" charset="0"/>
              <a:cs typeface="Geneva"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The ‘ideal’ ITI to prevent habituation of the DCMD response is 45s. </a:t>
            </a:r>
          </a:p>
          <a:p>
            <a:pPr marL="342900" indent="-342900">
              <a:buFont typeface="Arial" charset="0"/>
              <a:buChar char="•"/>
            </a:pPr>
            <a:endParaRPr lang="en-US" sz="2400" dirty="0">
              <a:solidFill>
                <a:schemeClr val="accent6">
                  <a:lumMod val="50000"/>
                </a:schemeClr>
              </a:solidFill>
              <a:latin typeface="Geneva" charset="0"/>
              <a:ea typeface="Geneva" charset="0"/>
              <a:cs typeface="Geneva"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Varying screen brightness to alter the contrast intensity between stimulus and screen background does not have a significant effect on the DCMD firing, suggesting that grasshoppers are able to detect objects that do not </a:t>
            </a:r>
            <a:r>
              <a:rPr lang="en-US" sz="2400" dirty="0" smtClean="0">
                <a:solidFill>
                  <a:schemeClr val="accent6">
                    <a:lumMod val="50000"/>
                  </a:schemeClr>
                </a:solidFill>
                <a:latin typeface="Geneva" charset="0"/>
                <a:ea typeface="Geneva" charset="0"/>
                <a:cs typeface="Geneva" charset="0"/>
              </a:rPr>
              <a:t>highly contrast with </a:t>
            </a:r>
            <a:r>
              <a:rPr lang="en-US" sz="2400" dirty="0" smtClean="0">
                <a:solidFill>
                  <a:schemeClr val="accent6">
                    <a:lumMod val="50000"/>
                  </a:schemeClr>
                </a:solidFill>
                <a:latin typeface="Geneva" charset="0"/>
                <a:ea typeface="Geneva" charset="0"/>
                <a:cs typeface="Geneva" charset="0"/>
              </a:rPr>
              <a:t>the background. </a:t>
            </a:r>
          </a:p>
          <a:p>
            <a:pPr marL="571500" indent="-571500">
              <a:buFont typeface="Arial" charset="0"/>
              <a:buChar char="•"/>
            </a:pPr>
            <a:endParaRPr lang="en-US" sz="2400" dirty="0">
              <a:solidFill>
                <a:schemeClr val="accent6">
                  <a:lumMod val="50000"/>
                </a:schemeClr>
              </a:solidFill>
              <a:latin typeface="Geneva" charset="0"/>
              <a:ea typeface="Geneva" charset="0"/>
              <a:cs typeface="Geneva" charset="0"/>
            </a:endParaRPr>
          </a:p>
          <a:p>
            <a:pPr algn="ctr"/>
            <a:r>
              <a:rPr lang="en-US" sz="3200" b="1" dirty="0" smtClean="0">
                <a:solidFill>
                  <a:schemeClr val="accent6">
                    <a:lumMod val="50000"/>
                  </a:schemeClr>
                </a:solidFill>
                <a:latin typeface="Geneva" charset="0"/>
                <a:ea typeface="Geneva" charset="0"/>
                <a:cs typeface="Geneva" charset="0"/>
              </a:rPr>
              <a:t>Future directions:</a:t>
            </a:r>
            <a:endParaRPr lang="en-US" sz="3200" b="1" dirty="0" smtClean="0">
              <a:latin typeface="Geneva" charset="0"/>
              <a:ea typeface="Geneva" charset="0"/>
              <a:cs typeface="Geneva"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Perform mathematical and software tests to ensure the accuracy of calculated time of collision in iPad SpikeRecorder application, to make sense of the </a:t>
            </a:r>
            <a:r>
              <a:rPr lang="en-US" sz="2400" dirty="0" smtClean="0">
                <a:solidFill>
                  <a:schemeClr val="accent6">
                    <a:lumMod val="50000"/>
                  </a:schemeClr>
                </a:solidFill>
                <a:latin typeface="Geneva" charset="0"/>
                <a:ea typeface="Geneva" charset="0"/>
                <a:cs typeface="Geneva" charset="0"/>
              </a:rPr>
              <a:t>instances </a:t>
            </a:r>
            <a:r>
              <a:rPr lang="en-US" sz="2400" dirty="0" smtClean="0">
                <a:solidFill>
                  <a:schemeClr val="accent6">
                    <a:lumMod val="50000"/>
                  </a:schemeClr>
                </a:solidFill>
                <a:latin typeface="Geneva" charset="0"/>
                <a:ea typeface="Geneva" charset="0"/>
                <a:cs typeface="Geneva" charset="0"/>
              </a:rPr>
              <a:t>of peak DCMD firing after the time of collision.</a:t>
            </a:r>
          </a:p>
          <a:p>
            <a:pPr marL="342900" indent="-342900">
              <a:buFont typeface="Arial" charset="0"/>
              <a:buChar char="•"/>
            </a:pPr>
            <a:endParaRPr lang="en-US" sz="2400" dirty="0">
              <a:solidFill>
                <a:schemeClr val="accent6">
                  <a:lumMod val="50000"/>
                </a:schemeClr>
              </a:solidFill>
              <a:latin typeface="Geneva" charset="0"/>
              <a:ea typeface="Geneva" charset="0"/>
              <a:cs typeface="Geneva"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Compare DCMD response to approaching vs receding objects.</a:t>
            </a:r>
          </a:p>
          <a:p>
            <a:pPr marL="342900" indent="-342900">
              <a:buFont typeface="Arial" charset="0"/>
              <a:buChar char="•"/>
            </a:pPr>
            <a:endParaRPr lang="en-US" sz="2400" dirty="0">
              <a:solidFill>
                <a:schemeClr val="accent6">
                  <a:lumMod val="50000"/>
                </a:schemeClr>
              </a:solidFill>
              <a:latin typeface="Geneva" charset="0"/>
              <a:ea typeface="Geneva" charset="0"/>
              <a:cs typeface="Geneva" charset="0"/>
            </a:endParaRPr>
          </a:p>
          <a:p>
            <a:pPr marL="342900" indent="-342900">
              <a:buFont typeface="Arial" charset="0"/>
              <a:buChar char="•"/>
            </a:pPr>
            <a:r>
              <a:rPr lang="en-US" sz="2400" dirty="0" smtClean="0">
                <a:solidFill>
                  <a:schemeClr val="accent6">
                    <a:lumMod val="50000"/>
                  </a:schemeClr>
                </a:solidFill>
                <a:latin typeface="Geneva" charset="0"/>
                <a:ea typeface="Geneva" charset="0"/>
                <a:cs typeface="Geneva" charset="0"/>
              </a:rPr>
              <a:t>Use a wider range of visual stimuli of various </a:t>
            </a:r>
            <a:r>
              <a:rPr lang="en-US" sz="2400" dirty="0" smtClean="0">
                <a:solidFill>
                  <a:schemeClr val="accent6">
                    <a:lumMod val="50000"/>
                  </a:schemeClr>
                </a:solidFill>
                <a:latin typeface="Geneva" charset="0"/>
                <a:ea typeface="Geneva" charset="0"/>
                <a:cs typeface="Geneva" charset="0"/>
              </a:rPr>
              <a:t>colors and motions, in various background clutters to </a:t>
            </a:r>
            <a:r>
              <a:rPr lang="en-US" sz="2400" dirty="0" smtClean="0">
                <a:solidFill>
                  <a:schemeClr val="accent6">
                    <a:lumMod val="50000"/>
                  </a:schemeClr>
                </a:solidFill>
                <a:latin typeface="Geneva" charset="0"/>
                <a:ea typeface="Geneva" charset="0"/>
                <a:cs typeface="Geneva" charset="0"/>
              </a:rPr>
              <a:t>further investigate grasshopper/insect vision.</a:t>
            </a:r>
          </a:p>
          <a:p>
            <a:pPr marL="342900" indent="-342900">
              <a:buFont typeface="Arial" charset="0"/>
              <a:buChar char="•"/>
            </a:pPr>
            <a:endParaRPr lang="en-US" sz="2400" dirty="0">
              <a:solidFill>
                <a:schemeClr val="accent6">
                  <a:lumMod val="50000"/>
                </a:schemeClr>
              </a:solidFill>
              <a:latin typeface="Geneva" charset="0"/>
              <a:ea typeface="Geneva" charset="0"/>
              <a:cs typeface="Geneva" charset="0"/>
            </a:endParaRPr>
          </a:p>
          <a:p>
            <a:pPr marL="342900" indent="-342900">
              <a:buFont typeface="Arial" charset="0"/>
              <a:buChar char="•"/>
            </a:pPr>
            <a:endParaRPr lang="en-US" sz="2400" dirty="0" smtClean="0">
              <a:latin typeface="Comic Book" charset="0"/>
              <a:ea typeface="Comic Book" charset="0"/>
              <a:cs typeface="Comic Book" charset="0"/>
            </a:endParaRPr>
          </a:p>
        </p:txBody>
      </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l="23700" t="26311" r="49975" b="26230"/>
          <a:stretch/>
        </p:blipFill>
        <p:spPr>
          <a:xfrm>
            <a:off x="7589148" y="17621524"/>
            <a:ext cx="2149490" cy="2070772"/>
          </a:xfrm>
          <a:prstGeom prst="rect">
            <a:avLst/>
          </a:prstGeom>
        </p:spPr>
      </p:pic>
      <p:sp>
        <p:nvSpPr>
          <p:cNvPr id="43" name="Rectangle 42"/>
          <p:cNvSpPr/>
          <p:nvPr/>
        </p:nvSpPr>
        <p:spPr>
          <a:xfrm>
            <a:off x="26405240" y="25567735"/>
            <a:ext cx="9631680" cy="68023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6405240" y="25567735"/>
            <a:ext cx="9631680" cy="3323987"/>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References</a:t>
            </a:r>
          </a:p>
          <a:p>
            <a:pPr algn="ctr"/>
            <a:endParaRPr lang="en-US" sz="1600" dirty="0">
              <a:latin typeface="Geneva" charset="0"/>
              <a:ea typeface="Geneva" charset="0"/>
              <a:cs typeface="Geneva" charset="0"/>
            </a:endParaRPr>
          </a:p>
          <a:p>
            <a:r>
              <a:rPr lang="en-US" sz="1600" dirty="0" smtClean="0">
                <a:solidFill>
                  <a:schemeClr val="accent6">
                    <a:lumMod val="50000"/>
                  </a:schemeClr>
                </a:solidFill>
                <a:latin typeface="Geneva" charset="0"/>
                <a:ea typeface="Geneva" charset="0"/>
                <a:cs typeface="Geneva" charset="0"/>
              </a:rPr>
              <a:t>1. Gabbiani et al. 1999. Computation of object approach by a wide-field, motion-sensitive neuron. </a:t>
            </a:r>
            <a:r>
              <a:rPr lang="en-US" sz="1600" i="1" dirty="0" smtClean="0">
                <a:solidFill>
                  <a:schemeClr val="accent6">
                    <a:lumMod val="50000"/>
                  </a:schemeClr>
                </a:solidFill>
                <a:latin typeface="Geneva" charset="0"/>
                <a:ea typeface="Geneva" charset="0"/>
                <a:cs typeface="Geneva" charset="0"/>
              </a:rPr>
              <a:t>J.Neurosci</a:t>
            </a:r>
            <a:r>
              <a:rPr lang="en-US" sz="1600" dirty="0" smtClean="0">
                <a:solidFill>
                  <a:schemeClr val="accent6">
                    <a:lumMod val="50000"/>
                  </a:schemeClr>
                </a:solidFill>
                <a:latin typeface="Geneva" charset="0"/>
                <a:ea typeface="Geneva" charset="0"/>
                <a:cs typeface="Geneva" charset="0"/>
              </a:rPr>
              <a:t> </a:t>
            </a:r>
            <a:r>
              <a:rPr lang="is-IS" sz="1600" dirty="0">
                <a:solidFill>
                  <a:schemeClr val="accent6">
                    <a:lumMod val="50000"/>
                  </a:schemeClr>
                </a:solidFill>
              </a:rPr>
              <a:t>19(3):</a:t>
            </a:r>
            <a:r>
              <a:rPr lang="is-IS" sz="1600" dirty="0" smtClean="0">
                <a:solidFill>
                  <a:schemeClr val="accent6">
                    <a:lumMod val="50000"/>
                  </a:schemeClr>
                </a:solidFill>
              </a:rPr>
              <a:t>1122–1141.</a:t>
            </a:r>
            <a:endParaRPr lang="is-IS" sz="1600" dirty="0">
              <a:solidFill>
                <a:schemeClr val="accent6">
                  <a:lumMod val="50000"/>
                </a:schemeClr>
              </a:solidFill>
              <a:latin typeface="Geneva" charset="0"/>
              <a:ea typeface="Geneva" charset="0"/>
              <a:cs typeface="Geneva" charset="0"/>
            </a:endParaRPr>
          </a:p>
          <a:p>
            <a:r>
              <a:rPr lang="is-IS" sz="1600" dirty="0" smtClean="0">
                <a:solidFill>
                  <a:schemeClr val="accent6">
                    <a:lumMod val="50000"/>
                  </a:schemeClr>
                </a:solidFill>
                <a:latin typeface="Geneva" charset="0"/>
                <a:ea typeface="Geneva" charset="0"/>
                <a:cs typeface="Geneva" charset="0"/>
              </a:rPr>
              <a:t>2. Hatsopoulos et al. 1995. Elementary computation of object approach by a wide-field visual neuron. </a:t>
            </a:r>
            <a:r>
              <a:rPr lang="is-IS" sz="1600" i="1" dirty="0" smtClean="0">
                <a:solidFill>
                  <a:schemeClr val="accent6">
                    <a:lumMod val="50000"/>
                  </a:schemeClr>
                </a:solidFill>
                <a:latin typeface="Geneva" charset="0"/>
                <a:ea typeface="Geneva" charset="0"/>
                <a:cs typeface="Geneva" charset="0"/>
              </a:rPr>
              <a:t>Science</a:t>
            </a:r>
            <a:r>
              <a:rPr lang="is-IS" sz="1600" dirty="0" smtClean="0">
                <a:solidFill>
                  <a:schemeClr val="accent6">
                    <a:lumMod val="50000"/>
                  </a:schemeClr>
                </a:solidFill>
                <a:latin typeface="Geneva" charset="0"/>
                <a:ea typeface="Geneva" charset="0"/>
                <a:cs typeface="Geneva" charset="0"/>
              </a:rPr>
              <a:t> 270(5238):1000-1003.</a:t>
            </a:r>
            <a:endParaRPr lang="is-IS" sz="1600" dirty="0">
              <a:solidFill>
                <a:schemeClr val="accent6">
                  <a:lumMod val="50000"/>
                </a:schemeClr>
              </a:solidFill>
              <a:latin typeface="Geneva" charset="0"/>
              <a:ea typeface="Geneva" charset="0"/>
              <a:cs typeface="Geneva" charset="0"/>
            </a:endParaRPr>
          </a:p>
          <a:p>
            <a:r>
              <a:rPr lang="is-IS" sz="1600" dirty="0" smtClean="0">
                <a:solidFill>
                  <a:schemeClr val="accent6">
                    <a:lumMod val="50000"/>
                  </a:schemeClr>
                </a:solidFill>
                <a:latin typeface="Geneva" charset="0"/>
                <a:ea typeface="Geneva" charset="0"/>
                <a:cs typeface="Geneva" charset="0"/>
              </a:rPr>
              <a:t>3. Pearson &amp; O’Shea. 1984. Escape behavior of the locust. </a:t>
            </a:r>
            <a:r>
              <a:rPr lang="is-IS" sz="1600" i="1" dirty="0" smtClean="0">
                <a:solidFill>
                  <a:schemeClr val="accent6">
                    <a:lumMod val="50000"/>
                  </a:schemeClr>
                </a:solidFill>
                <a:latin typeface="Geneva" charset="0"/>
                <a:ea typeface="Geneva" charset="0"/>
                <a:cs typeface="Geneva" charset="0"/>
              </a:rPr>
              <a:t>Springer US</a:t>
            </a:r>
            <a:r>
              <a:rPr lang="is-IS" sz="1600" dirty="0" smtClean="0">
                <a:solidFill>
                  <a:schemeClr val="accent6">
                    <a:lumMod val="50000"/>
                  </a:schemeClr>
                </a:solidFill>
                <a:latin typeface="Geneva" charset="0"/>
                <a:ea typeface="Geneva" charset="0"/>
                <a:cs typeface="Geneva" charset="0"/>
              </a:rPr>
              <a:t>. </a:t>
            </a:r>
          </a:p>
          <a:p>
            <a:r>
              <a:rPr lang="is-IS" sz="1600" dirty="0" smtClean="0">
                <a:solidFill>
                  <a:schemeClr val="accent6">
                    <a:lumMod val="50000"/>
                  </a:schemeClr>
                </a:solidFill>
                <a:latin typeface="Geneva" charset="0"/>
                <a:ea typeface="Geneva" charset="0"/>
                <a:cs typeface="Geneva" charset="0"/>
              </a:rPr>
              <a:t>4. Rind &amp; Simmons. 1992. Orthopteran DCMD neuron... </a:t>
            </a:r>
            <a:r>
              <a:rPr lang="is-IS" sz="1600" i="1" dirty="0" smtClean="0">
                <a:solidFill>
                  <a:schemeClr val="accent6">
                    <a:lumMod val="50000"/>
                  </a:schemeClr>
                </a:solidFill>
                <a:latin typeface="Geneva" charset="0"/>
                <a:ea typeface="Geneva" charset="0"/>
                <a:cs typeface="Geneva" charset="0"/>
              </a:rPr>
              <a:t>J.Neurophys</a:t>
            </a:r>
            <a:r>
              <a:rPr lang="is-IS" sz="1600" dirty="0" smtClean="0">
                <a:solidFill>
                  <a:schemeClr val="accent6">
                    <a:lumMod val="50000"/>
                  </a:schemeClr>
                </a:solidFill>
                <a:latin typeface="Geneva" charset="0"/>
                <a:ea typeface="Geneva" charset="0"/>
                <a:cs typeface="Geneva" charset="0"/>
              </a:rPr>
              <a:t> 68(5): 1654-1666.</a:t>
            </a:r>
          </a:p>
          <a:p>
            <a:endParaRPr lang="is-IS" sz="1600" dirty="0">
              <a:solidFill>
                <a:schemeClr val="accent6">
                  <a:lumMod val="50000"/>
                </a:schemeClr>
              </a:solidFill>
              <a:latin typeface="Geneva" charset="0"/>
              <a:ea typeface="Geneva" charset="0"/>
              <a:cs typeface="Geneva" charset="0"/>
            </a:endParaRPr>
          </a:p>
          <a:p>
            <a:endParaRPr lang="is-IS" sz="1000" dirty="0">
              <a:solidFill>
                <a:schemeClr val="accent6">
                  <a:lumMod val="50000"/>
                </a:schemeClr>
              </a:solidFill>
              <a:latin typeface="Geneva" charset="0"/>
              <a:ea typeface="Geneva" charset="0"/>
              <a:cs typeface="Geneva" charset="0"/>
            </a:endParaRPr>
          </a:p>
          <a:p>
            <a:r>
              <a:rPr lang="is-IS" sz="1600" dirty="0" smtClean="0">
                <a:solidFill>
                  <a:schemeClr val="accent6">
                    <a:lumMod val="50000"/>
                  </a:schemeClr>
                </a:solidFill>
                <a:latin typeface="Geneva" charset="0"/>
                <a:ea typeface="Geneva" charset="0"/>
                <a:cs typeface="Geneva" charset="0"/>
              </a:rPr>
              <a:t>Grasshopper anatomy illustration by Cindy Trieu. </a:t>
            </a:r>
          </a:p>
          <a:p>
            <a:r>
              <a:rPr lang="is-IS" sz="1600" dirty="0" smtClean="0">
                <a:solidFill>
                  <a:schemeClr val="accent6">
                    <a:lumMod val="50000"/>
                  </a:schemeClr>
                </a:solidFill>
                <a:latin typeface="Geneva" charset="0"/>
                <a:ea typeface="Geneva" charset="0"/>
                <a:cs typeface="Geneva" charset="0"/>
              </a:rPr>
              <a:t>SpikerRecorder application by Stanislav Mircic. </a:t>
            </a:r>
            <a:endParaRPr lang="en-US" sz="1600" dirty="0">
              <a:solidFill>
                <a:schemeClr val="accent6">
                  <a:lumMod val="50000"/>
                </a:schemeClr>
              </a:solidFill>
              <a:latin typeface="Geneva" charset="0"/>
              <a:ea typeface="Geneva" charset="0"/>
              <a:cs typeface="Geneva" charset="0"/>
            </a:endParaRPr>
          </a:p>
        </p:txBody>
      </p:sp>
      <p:pic>
        <p:nvPicPr>
          <p:cNvPr id="66" name="Picture 65"/>
          <p:cNvPicPr>
            <a:picLocks noChangeAspect="1"/>
          </p:cNvPicPr>
          <p:nvPr/>
        </p:nvPicPr>
        <p:blipFill rotWithShape="1">
          <a:blip r:embed="rId5">
            <a:extLst>
              <a:ext uri="{28A0092B-C50C-407E-A947-70E740481C1C}">
                <a14:useLocalDpi xmlns:a14="http://schemas.microsoft.com/office/drawing/2010/main" val="0"/>
              </a:ext>
            </a:extLst>
          </a:blip>
          <a:srcRect l="9563" t="19595"/>
          <a:stretch/>
        </p:blipFill>
        <p:spPr>
          <a:xfrm>
            <a:off x="5202649" y="6556941"/>
            <a:ext cx="3630295" cy="2258243"/>
          </a:xfrm>
          <a:prstGeom prst="rect">
            <a:avLst/>
          </a:prstGeom>
        </p:spPr>
      </p:pic>
      <p:sp>
        <p:nvSpPr>
          <p:cNvPr id="20" name="TextBox 19"/>
          <p:cNvSpPr txBox="1"/>
          <p:nvPr/>
        </p:nvSpPr>
        <p:spPr>
          <a:xfrm>
            <a:off x="11041974" y="4107877"/>
            <a:ext cx="14382206" cy="24776013"/>
          </a:xfrm>
          <a:prstGeom prst="rect">
            <a:avLst/>
          </a:prstGeom>
          <a:noFill/>
          <a:ln>
            <a:solidFill>
              <a:schemeClr val="accent6">
                <a:lumMod val="60000"/>
                <a:lumOff val="40000"/>
              </a:schemeClr>
            </a:solidFill>
          </a:ln>
        </p:spPr>
        <p:txBody>
          <a:bodyPr wrap="square" rtlCol="0">
            <a:spAutoFit/>
          </a:bodyPr>
          <a:lstStyle/>
          <a:p>
            <a:pPr algn="ctr"/>
            <a:r>
              <a:rPr lang="en-US" sz="4000" dirty="0" smtClean="0">
                <a:solidFill>
                  <a:schemeClr val="accent6">
                    <a:lumMod val="75000"/>
                  </a:schemeClr>
                </a:solidFill>
                <a:latin typeface="Comic Book" charset="0"/>
                <a:ea typeface="Comic Book" charset="0"/>
                <a:cs typeface="Comic Book" charset="0"/>
              </a:rPr>
              <a:t>RESULTS</a:t>
            </a: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Al Bayan Plain" charset="-78"/>
              <a:ea typeface="Al Bayan Plain" charset="-78"/>
              <a:cs typeface="Al Bayan Plain" charset="-78"/>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smtClean="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dirty="0">
              <a:solidFill>
                <a:schemeClr val="accent6">
                  <a:lumMod val="75000"/>
                </a:schemeClr>
              </a:solidFill>
              <a:latin typeface="Geneva" charset="0"/>
              <a:ea typeface="Geneva" charset="0"/>
              <a:cs typeface="Geneva" charset="0"/>
            </a:endParaRPr>
          </a:p>
          <a:p>
            <a:endParaRPr lang="en-US" sz="3200" b="1" dirty="0" smtClean="0">
              <a:solidFill>
                <a:schemeClr val="accent6">
                  <a:lumMod val="75000"/>
                </a:schemeClr>
              </a:solidFill>
              <a:latin typeface="Geneva" charset="0"/>
              <a:ea typeface="Geneva" charset="0"/>
              <a:cs typeface="Geneva" charset="0"/>
            </a:endParaRPr>
          </a:p>
          <a:p>
            <a:endParaRPr lang="en-US" sz="3200" b="1" dirty="0">
              <a:solidFill>
                <a:schemeClr val="accent6">
                  <a:lumMod val="75000"/>
                </a:schemeClr>
              </a:solidFill>
              <a:latin typeface="Geneva" charset="0"/>
              <a:ea typeface="Geneva" charset="0"/>
              <a:cs typeface="Geneva" charset="0"/>
            </a:endParaRPr>
          </a:p>
          <a:p>
            <a:endParaRPr lang="en-US" sz="3200" b="1" dirty="0" smtClean="0">
              <a:solidFill>
                <a:schemeClr val="accent6">
                  <a:lumMod val="75000"/>
                </a:schemeClr>
              </a:solidFill>
              <a:latin typeface="Geneva" charset="0"/>
              <a:ea typeface="Geneva" charset="0"/>
              <a:cs typeface="Geneva" charset="0"/>
            </a:endParaRPr>
          </a:p>
          <a:p>
            <a:endParaRPr lang="en-US" sz="3200" b="1" dirty="0">
              <a:solidFill>
                <a:schemeClr val="accent6">
                  <a:lumMod val="75000"/>
                </a:schemeClr>
              </a:solidFill>
              <a:latin typeface="Geneva" charset="0"/>
              <a:ea typeface="Geneva" charset="0"/>
              <a:cs typeface="Geneva" charset="0"/>
            </a:endParaRPr>
          </a:p>
          <a:p>
            <a:endParaRPr lang="en-US" sz="3200" b="1" dirty="0">
              <a:solidFill>
                <a:schemeClr val="accent6">
                  <a:lumMod val="75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a:p>
            <a:endParaRPr lang="en-US" sz="2800" dirty="0">
              <a:solidFill>
                <a:schemeClr val="accent6">
                  <a:lumMod val="50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a:p>
            <a:endParaRPr lang="en-US" sz="2800" dirty="0">
              <a:solidFill>
                <a:schemeClr val="accent6">
                  <a:lumMod val="50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a:p>
            <a:endParaRPr lang="en-US" sz="2800" dirty="0">
              <a:solidFill>
                <a:schemeClr val="accent6">
                  <a:lumMod val="50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a:p>
            <a:endParaRPr lang="en-US" sz="2800" dirty="0" smtClean="0">
              <a:solidFill>
                <a:schemeClr val="accent6">
                  <a:lumMod val="50000"/>
                </a:schemeClr>
              </a:solidFill>
              <a:latin typeface="Geneva" charset="0"/>
              <a:ea typeface="Geneva" charset="0"/>
              <a:cs typeface="Geneva" charset="0"/>
            </a:endParaRPr>
          </a:p>
        </p:txBody>
      </p:sp>
      <p:pic>
        <p:nvPicPr>
          <p:cNvPr id="69" name="Picture 68"/>
          <p:cNvPicPr>
            <a:picLocks noChangeAspect="1"/>
          </p:cNvPicPr>
          <p:nvPr/>
        </p:nvPicPr>
        <p:blipFill>
          <a:blip r:embed="rId6"/>
          <a:stretch>
            <a:fillRect/>
          </a:stretch>
        </p:blipFill>
        <p:spPr>
          <a:xfrm>
            <a:off x="1804007" y="6569329"/>
            <a:ext cx="3151304" cy="2250932"/>
          </a:xfrm>
          <a:prstGeom prst="rect">
            <a:avLst/>
          </a:prstGeom>
        </p:spPr>
      </p:pic>
      <p:sp>
        <p:nvSpPr>
          <p:cNvPr id="71" name="TextBox 70"/>
          <p:cNvSpPr txBox="1"/>
          <p:nvPr/>
        </p:nvSpPr>
        <p:spPr>
          <a:xfrm>
            <a:off x="487680" y="18245001"/>
            <a:ext cx="7124051" cy="3785652"/>
          </a:xfrm>
          <a:prstGeom prst="rect">
            <a:avLst/>
          </a:prstGeom>
          <a:noFill/>
        </p:spPr>
        <p:txBody>
          <a:bodyPr wrap="square" rtlCol="0">
            <a:spAutoFit/>
          </a:bodyPr>
          <a:lstStyle/>
          <a:p>
            <a:r>
              <a:rPr lang="en-US" sz="2400" dirty="0" smtClean="0">
                <a:solidFill>
                  <a:schemeClr val="accent6">
                    <a:lumMod val="50000"/>
                  </a:schemeClr>
                </a:solidFill>
                <a:latin typeface="Geneva" charset="0"/>
                <a:ea typeface="Geneva" charset="0"/>
                <a:cs typeface="Geneva" charset="0"/>
              </a:rPr>
              <a:t>Grasshopper is anesthetized by storage in the fridge for 15min, then mounted ventral side up on corkboard on top of the BYB SpikerBox, head and thorax exposed. The head is pulled back by thread to expose neck connectives (2 white strips) where the recording hook electrode is placed around the contralateral connective, where the DCMD’s axon is. Reference electrode is grounded in abdomen or thorax.</a:t>
            </a:r>
          </a:p>
        </p:txBody>
      </p:sp>
      <p:pic>
        <p:nvPicPr>
          <p:cNvPr id="72" name="Picture 71"/>
          <p:cNvPicPr>
            <a:picLocks noChangeAspect="1"/>
          </p:cNvPicPr>
          <p:nvPr/>
        </p:nvPicPr>
        <p:blipFill rotWithShape="1">
          <a:blip r:embed="rId7">
            <a:extLst>
              <a:ext uri="{28A0092B-C50C-407E-A947-70E740481C1C}">
                <a14:useLocalDpi xmlns:a14="http://schemas.microsoft.com/office/drawing/2010/main" val="0"/>
              </a:ext>
            </a:extLst>
          </a:blip>
          <a:srcRect l="10888" t="7562" r="9181" b="10521"/>
          <a:stretch/>
        </p:blipFill>
        <p:spPr>
          <a:xfrm>
            <a:off x="7588566" y="19825981"/>
            <a:ext cx="2143919" cy="2151145"/>
          </a:xfrm>
          <a:prstGeom prst="rect">
            <a:avLst/>
          </a:prstGeom>
          <a:noFill/>
          <a:ln>
            <a:noFill/>
          </a:ln>
        </p:spPr>
      </p:pic>
      <p:sp>
        <p:nvSpPr>
          <p:cNvPr id="73" name="TextBox 72"/>
          <p:cNvSpPr txBox="1"/>
          <p:nvPr/>
        </p:nvSpPr>
        <p:spPr>
          <a:xfrm>
            <a:off x="529943" y="25313370"/>
            <a:ext cx="9631681" cy="1631216"/>
          </a:xfrm>
          <a:prstGeom prst="rect">
            <a:avLst/>
          </a:prstGeom>
          <a:noFill/>
        </p:spPr>
        <p:txBody>
          <a:bodyPr wrap="square" rtlCol="0">
            <a:spAutoFit/>
          </a:bodyPr>
          <a:lstStyle/>
          <a:p>
            <a:r>
              <a:rPr lang="en-US" sz="2000" b="1" dirty="0" smtClean="0">
                <a:solidFill>
                  <a:schemeClr val="accent6">
                    <a:lumMod val="50000"/>
                  </a:schemeClr>
                </a:solidFill>
                <a:latin typeface="Geneva" charset="0"/>
                <a:ea typeface="Geneva" charset="0"/>
                <a:cs typeface="Geneva" charset="0"/>
              </a:rPr>
              <a:t>Figure 1. Experimental setup (left) </a:t>
            </a:r>
            <a:r>
              <a:rPr lang="en-US" sz="2000" dirty="0">
                <a:solidFill>
                  <a:schemeClr val="accent6">
                    <a:lumMod val="50000"/>
                  </a:schemeClr>
                </a:solidFill>
                <a:latin typeface="Geneva" charset="0"/>
                <a:ea typeface="Geneva" charset="0"/>
                <a:cs typeface="Geneva" charset="0"/>
              </a:rPr>
              <a:t>Experimental conditions. </a:t>
            </a:r>
            <a:r>
              <a:rPr lang="el-GR" sz="2000" dirty="0">
                <a:solidFill>
                  <a:schemeClr val="accent6">
                    <a:lumMod val="50000"/>
                  </a:schemeClr>
                </a:solidFill>
                <a:latin typeface="Geneva" charset="0"/>
                <a:ea typeface="Geneva" charset="0"/>
                <a:cs typeface="Geneva" charset="0"/>
              </a:rPr>
              <a:t>θ</a:t>
            </a:r>
            <a:r>
              <a:rPr lang="en-US" sz="2000" dirty="0">
                <a:solidFill>
                  <a:schemeClr val="accent6">
                    <a:lumMod val="50000"/>
                  </a:schemeClr>
                </a:solidFill>
                <a:latin typeface="Geneva" charset="0"/>
                <a:ea typeface="Geneva" charset="0"/>
                <a:cs typeface="Geneva" charset="0"/>
              </a:rPr>
              <a:t>, angle between object edge and focus of expansion; S</a:t>
            </a:r>
            <a:r>
              <a:rPr lang="en-US" sz="2000" dirty="0" smtClean="0">
                <a:solidFill>
                  <a:schemeClr val="accent6">
                    <a:lumMod val="50000"/>
                  </a:schemeClr>
                </a:solidFill>
                <a:latin typeface="Geneva" charset="0"/>
                <a:ea typeface="Geneva" charset="0"/>
                <a:cs typeface="Geneva" charset="0"/>
              </a:rPr>
              <a:t>, </a:t>
            </a:r>
            <a:r>
              <a:rPr lang="en-US" sz="2000" dirty="0">
                <a:solidFill>
                  <a:schemeClr val="accent6">
                    <a:lumMod val="50000"/>
                  </a:schemeClr>
                </a:solidFill>
                <a:latin typeface="Geneva" charset="0"/>
                <a:ea typeface="Geneva" charset="0"/>
                <a:cs typeface="Geneva" charset="0"/>
              </a:rPr>
              <a:t>radius of circle object; d, distance between screen/stimulus and eye.</a:t>
            </a:r>
            <a:r>
              <a:rPr lang="en-US" sz="2000" baseline="30000" dirty="0">
                <a:solidFill>
                  <a:schemeClr val="accent6">
                    <a:lumMod val="50000"/>
                  </a:schemeClr>
                </a:solidFill>
                <a:latin typeface="Geneva" charset="0"/>
                <a:ea typeface="Geneva" charset="0"/>
                <a:cs typeface="Geneva" charset="0"/>
              </a:rPr>
              <a:t>1 </a:t>
            </a:r>
            <a:r>
              <a:rPr lang="en-US" sz="2000" b="1" dirty="0" smtClean="0">
                <a:solidFill>
                  <a:schemeClr val="accent6">
                    <a:lumMod val="50000"/>
                  </a:schemeClr>
                </a:solidFill>
                <a:latin typeface="Geneva" charset="0"/>
                <a:ea typeface="Geneva" charset="0"/>
                <a:cs typeface="Geneva" charset="0"/>
              </a:rPr>
              <a:t>(</a:t>
            </a:r>
            <a:r>
              <a:rPr lang="en-US" sz="2000" b="1" dirty="0" smtClean="0">
                <a:solidFill>
                  <a:schemeClr val="accent6">
                    <a:lumMod val="50000"/>
                  </a:schemeClr>
                </a:solidFill>
                <a:latin typeface="Geneva" charset="0"/>
                <a:ea typeface="Geneva" charset="0"/>
                <a:cs typeface="Geneva" charset="0"/>
              </a:rPr>
              <a:t>right) </a:t>
            </a:r>
            <a:r>
              <a:rPr lang="en-US" sz="2000" dirty="0" smtClean="0">
                <a:solidFill>
                  <a:schemeClr val="accent6">
                    <a:lumMod val="50000"/>
                  </a:schemeClr>
                </a:solidFill>
                <a:latin typeface="Geneva" charset="0"/>
                <a:ea typeface="Geneva" charset="0"/>
                <a:cs typeface="Geneva" charset="0"/>
              </a:rPr>
              <a:t>Grasshopper </a:t>
            </a:r>
            <a:r>
              <a:rPr lang="en-US" sz="2000" dirty="0">
                <a:solidFill>
                  <a:schemeClr val="accent6">
                    <a:lumMod val="50000"/>
                  </a:schemeClr>
                </a:solidFill>
                <a:latin typeface="Geneva" charset="0"/>
                <a:ea typeface="Geneva" charset="0"/>
                <a:cs typeface="Geneva" charset="0"/>
              </a:rPr>
              <a:t>is exposed to visual stimulus  on iPad while the SpikeRecorder application records DCMD activity. </a:t>
            </a:r>
            <a:r>
              <a:rPr lang="en-US" sz="2000" dirty="0" smtClean="0">
                <a:solidFill>
                  <a:schemeClr val="accent6">
                    <a:lumMod val="50000"/>
                  </a:schemeClr>
                </a:solidFill>
                <a:latin typeface="Geneva" charset="0"/>
                <a:ea typeface="Geneva" charset="0"/>
                <a:cs typeface="Geneva" charset="0"/>
              </a:rPr>
              <a:t>Spikes are heard using RadioShack speaker and visualized by app.</a:t>
            </a:r>
            <a:endParaRPr lang="en-US" sz="2000" b="1" dirty="0">
              <a:solidFill>
                <a:schemeClr val="accent6">
                  <a:lumMod val="50000"/>
                </a:schemeClr>
              </a:solidFill>
              <a:latin typeface="Geneva" charset="0"/>
              <a:ea typeface="Geneva" charset="0"/>
              <a:cs typeface="Geneva" charset="0"/>
            </a:endParaRPr>
          </a:p>
        </p:txBody>
      </p:sp>
      <p:sp>
        <p:nvSpPr>
          <p:cNvPr id="14" name="TextBox 13"/>
          <p:cNvSpPr txBox="1"/>
          <p:nvPr/>
        </p:nvSpPr>
        <p:spPr>
          <a:xfrm>
            <a:off x="18662977" y="16406836"/>
            <a:ext cx="6761203" cy="1631216"/>
          </a:xfrm>
          <a:prstGeom prst="rect">
            <a:avLst/>
          </a:prstGeom>
          <a:noFill/>
        </p:spPr>
        <p:txBody>
          <a:bodyPr wrap="square" rtlCol="0">
            <a:spAutoFit/>
          </a:bodyPr>
          <a:lstStyle/>
          <a:p>
            <a:r>
              <a:rPr lang="en-US" sz="2000" b="1" dirty="0" smtClean="0">
                <a:solidFill>
                  <a:schemeClr val="accent6">
                    <a:lumMod val="50000"/>
                  </a:schemeClr>
                </a:solidFill>
                <a:latin typeface="Geneva" charset="0"/>
                <a:ea typeface="Geneva" charset="0"/>
                <a:cs typeface="Geneva" charset="0"/>
              </a:rPr>
              <a:t>Figure </a:t>
            </a:r>
            <a:r>
              <a:rPr lang="en-US" sz="2000" b="1" dirty="0" smtClean="0">
                <a:solidFill>
                  <a:schemeClr val="accent6">
                    <a:lumMod val="50000"/>
                  </a:schemeClr>
                </a:solidFill>
                <a:latin typeface="Geneva" charset="0"/>
                <a:ea typeface="Geneva" charset="0"/>
                <a:cs typeface="Geneva" charset="0"/>
              </a:rPr>
              <a:t>3. </a:t>
            </a:r>
            <a:r>
              <a:rPr lang="en-US" sz="2000" b="1" dirty="0" smtClean="0">
                <a:solidFill>
                  <a:schemeClr val="accent6">
                    <a:lumMod val="50000"/>
                  </a:schemeClr>
                </a:solidFill>
                <a:latin typeface="Geneva" charset="0"/>
                <a:ea typeface="Geneva" charset="0"/>
                <a:cs typeface="Geneva" charset="0"/>
              </a:rPr>
              <a:t>DCMD response to varying intertrial intervals. </a:t>
            </a:r>
            <a:r>
              <a:rPr lang="en-US" sz="2000" dirty="0" smtClean="0">
                <a:solidFill>
                  <a:schemeClr val="accent6">
                    <a:lumMod val="50000"/>
                  </a:schemeClr>
                </a:solidFill>
                <a:latin typeface="Geneva" charset="0"/>
                <a:ea typeface="Geneva" charset="0"/>
                <a:cs typeface="Geneva" charset="0"/>
              </a:rPr>
              <a:t>Peak firing frequency is around 20, 45, and </a:t>
            </a:r>
            <a:r>
              <a:rPr lang="en-US" sz="2000" dirty="0" smtClean="0">
                <a:solidFill>
                  <a:schemeClr val="accent6">
                    <a:lumMod val="50000"/>
                  </a:schemeClr>
                </a:solidFill>
                <a:latin typeface="Geneva" charset="0"/>
                <a:ea typeface="Geneva" charset="0"/>
                <a:cs typeface="Geneva" charset="0"/>
              </a:rPr>
              <a:t>75Hz </a:t>
            </a:r>
            <a:r>
              <a:rPr lang="en-US" sz="2000" dirty="0" smtClean="0">
                <a:solidFill>
                  <a:schemeClr val="accent6">
                    <a:lumMod val="50000"/>
                  </a:schemeClr>
                </a:solidFill>
                <a:latin typeface="Geneva" charset="0"/>
                <a:ea typeface="Geneva" charset="0"/>
                <a:cs typeface="Geneva" charset="0"/>
              </a:rPr>
              <a:t>for 1, 22.5, 45s ITI, respectively. The 45s ITI shows the most consistent and frequent firing of the DCMD, and is the ITI of choice for other experiments.   </a:t>
            </a:r>
            <a:endParaRPr lang="en-US" sz="2000" dirty="0">
              <a:solidFill>
                <a:schemeClr val="accent6">
                  <a:lumMod val="50000"/>
                </a:schemeClr>
              </a:solidFill>
              <a:latin typeface="Geneva" charset="0"/>
              <a:ea typeface="Geneva" charset="0"/>
              <a:cs typeface="Geneva" charset="0"/>
            </a:endParaRPr>
          </a:p>
        </p:txBody>
      </p:sp>
      <p:sp>
        <p:nvSpPr>
          <p:cNvPr id="15" name="TextBox 14"/>
          <p:cNvSpPr txBox="1"/>
          <p:nvPr/>
        </p:nvSpPr>
        <p:spPr>
          <a:xfrm>
            <a:off x="11236258" y="5021946"/>
            <a:ext cx="7272661" cy="2062103"/>
          </a:xfrm>
          <a:prstGeom prst="rect">
            <a:avLst/>
          </a:prstGeom>
          <a:noFill/>
        </p:spPr>
        <p:txBody>
          <a:bodyPr wrap="square" rtlCol="0">
            <a:spAutoFit/>
          </a:bodyPr>
          <a:lstStyle/>
          <a:p>
            <a:r>
              <a:rPr lang="en-US" sz="3200" b="1" dirty="0">
                <a:solidFill>
                  <a:schemeClr val="accent6">
                    <a:lumMod val="75000"/>
                  </a:schemeClr>
                </a:solidFill>
                <a:latin typeface="Al Bayan Plain" charset="-78"/>
                <a:ea typeface="Al Bayan Plain" charset="-78"/>
                <a:cs typeface="Al Bayan Plain" charset="-78"/>
              </a:rPr>
              <a:t>WHEN DOES THE DCMD </a:t>
            </a:r>
            <a:r>
              <a:rPr lang="en-US" sz="3200" b="1" dirty="0" smtClean="0">
                <a:solidFill>
                  <a:schemeClr val="accent6">
                    <a:lumMod val="75000"/>
                  </a:schemeClr>
                </a:solidFill>
                <a:latin typeface="Al Bayan Plain" charset="-78"/>
                <a:ea typeface="Al Bayan Plain" charset="-78"/>
                <a:cs typeface="Al Bayan Plain" charset="-78"/>
              </a:rPr>
              <a:t>PEAK IN </a:t>
            </a:r>
            <a:r>
              <a:rPr lang="en-US" sz="3200" b="1" dirty="0">
                <a:solidFill>
                  <a:schemeClr val="accent6">
                    <a:lumMod val="75000"/>
                  </a:schemeClr>
                </a:solidFill>
                <a:latin typeface="Al Bayan Plain" charset="-78"/>
                <a:ea typeface="Al Bayan Plain" charset="-78"/>
                <a:cs typeface="Al Bayan Plain" charset="-78"/>
              </a:rPr>
              <a:t>FIRING RATE DURING </a:t>
            </a:r>
            <a:r>
              <a:rPr lang="en-US" sz="3200" b="1" dirty="0" smtClean="0">
                <a:solidFill>
                  <a:schemeClr val="accent6">
                    <a:lumMod val="75000"/>
                  </a:schemeClr>
                </a:solidFill>
                <a:latin typeface="Al Bayan Plain" charset="-78"/>
                <a:ea typeface="Al Bayan Plain" charset="-78"/>
                <a:cs typeface="Al Bayan Plain" charset="-78"/>
              </a:rPr>
              <a:t>THE APPROACH  OF </a:t>
            </a:r>
            <a:r>
              <a:rPr lang="en-US" sz="3200" b="1" dirty="0">
                <a:solidFill>
                  <a:schemeClr val="accent6">
                    <a:lumMod val="75000"/>
                  </a:schemeClr>
                </a:solidFill>
                <a:latin typeface="Al Bayan Plain" charset="-78"/>
                <a:ea typeface="Al Bayan Plain" charset="-78"/>
                <a:cs typeface="Al Bayan Plain" charset="-78"/>
              </a:rPr>
              <a:t>A VISUAL </a:t>
            </a:r>
            <a:r>
              <a:rPr lang="en-US" sz="3200" b="1" dirty="0" smtClean="0">
                <a:solidFill>
                  <a:schemeClr val="accent6">
                    <a:lumMod val="75000"/>
                  </a:schemeClr>
                </a:solidFill>
                <a:latin typeface="Al Bayan Plain" charset="-78"/>
                <a:ea typeface="Al Bayan Plain" charset="-78"/>
                <a:cs typeface="Al Bayan Plain" charset="-78"/>
              </a:rPr>
              <a:t>STIMULUS</a:t>
            </a:r>
            <a:r>
              <a:rPr lang="en-US" sz="3200" b="1" dirty="0">
                <a:solidFill>
                  <a:schemeClr val="accent6">
                    <a:lumMod val="75000"/>
                  </a:schemeClr>
                </a:solidFill>
                <a:latin typeface="Al Bayan Plain" charset="-78"/>
                <a:ea typeface="Al Bayan Plain" charset="-78"/>
                <a:cs typeface="Al Bayan Plain" charset="-78"/>
              </a:rPr>
              <a:t>?</a:t>
            </a:r>
          </a:p>
          <a:p>
            <a:endParaRPr lang="en-US" sz="3200" dirty="0"/>
          </a:p>
        </p:txBody>
      </p:sp>
      <p:sp>
        <p:nvSpPr>
          <p:cNvPr id="16" name="TextBox 15"/>
          <p:cNvSpPr txBox="1"/>
          <p:nvPr/>
        </p:nvSpPr>
        <p:spPr>
          <a:xfrm>
            <a:off x="18508923" y="18505713"/>
            <a:ext cx="6915258" cy="1569660"/>
          </a:xfrm>
          <a:prstGeom prst="rect">
            <a:avLst/>
          </a:prstGeom>
          <a:noFill/>
        </p:spPr>
        <p:txBody>
          <a:bodyPr wrap="square" rtlCol="0">
            <a:spAutoFit/>
          </a:bodyPr>
          <a:lstStyle/>
          <a:p>
            <a:r>
              <a:rPr lang="en-US" sz="3200" b="1" dirty="0">
                <a:solidFill>
                  <a:schemeClr val="accent6">
                    <a:lumMod val="75000"/>
                  </a:schemeClr>
                </a:solidFill>
                <a:latin typeface="Al Bayan Plain" charset="-78"/>
                <a:ea typeface="Al Bayan Plain" charset="-78"/>
                <a:cs typeface="Al Bayan Plain" charset="-78"/>
              </a:rPr>
              <a:t>WHAT IS THE EFFECT OF STIMULUS CONTRAST </a:t>
            </a:r>
            <a:r>
              <a:rPr lang="en-US" sz="3200" b="1" dirty="0" smtClean="0">
                <a:solidFill>
                  <a:schemeClr val="accent6">
                    <a:lumMod val="75000"/>
                  </a:schemeClr>
                </a:solidFill>
                <a:latin typeface="Al Bayan Plain" charset="-78"/>
                <a:ea typeface="Al Bayan Plain" charset="-78"/>
                <a:cs typeface="Al Bayan Plain" charset="-78"/>
              </a:rPr>
              <a:t>INTENSITY/SCREEEN BRIGHTNESS ON </a:t>
            </a:r>
            <a:r>
              <a:rPr lang="en-US" sz="3200" b="1" dirty="0">
                <a:solidFill>
                  <a:schemeClr val="accent6">
                    <a:lumMod val="75000"/>
                  </a:schemeClr>
                </a:solidFill>
                <a:latin typeface="Al Bayan Plain" charset="-78"/>
                <a:ea typeface="Al Bayan Plain" charset="-78"/>
                <a:cs typeface="Al Bayan Plain" charset="-78"/>
              </a:rPr>
              <a:t>DCMD RESPONSE?</a:t>
            </a:r>
            <a:endParaRPr lang="en-US" sz="3200" b="1" dirty="0">
              <a:solidFill>
                <a:schemeClr val="accent6">
                  <a:lumMod val="75000"/>
                </a:schemeClr>
              </a:solidFill>
              <a:latin typeface="Geneva" charset="0"/>
              <a:ea typeface="Geneva" charset="0"/>
              <a:cs typeface="Geneva" charset="0"/>
            </a:endParaRP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36431" t="32484" b="37171"/>
          <a:stretch/>
        </p:blipFill>
        <p:spPr>
          <a:xfrm>
            <a:off x="29072645" y="9042729"/>
            <a:ext cx="6568529" cy="2351646"/>
          </a:xfrm>
          <a:prstGeom prst="rect">
            <a:avLst/>
          </a:prstGeom>
        </p:spPr>
      </p:pic>
      <p:sp>
        <p:nvSpPr>
          <p:cNvPr id="22" name="TextBox 21"/>
          <p:cNvSpPr txBox="1"/>
          <p:nvPr/>
        </p:nvSpPr>
        <p:spPr>
          <a:xfrm>
            <a:off x="11266705" y="24798328"/>
            <a:ext cx="6863583" cy="4093428"/>
          </a:xfrm>
          <a:prstGeom prst="rect">
            <a:avLst/>
          </a:prstGeom>
          <a:noFill/>
        </p:spPr>
        <p:txBody>
          <a:bodyPr wrap="square" rtlCol="0">
            <a:spAutoFit/>
          </a:bodyPr>
          <a:lstStyle/>
          <a:p>
            <a:r>
              <a:rPr lang="en-US" sz="2000" b="1" dirty="0" smtClean="0">
                <a:solidFill>
                  <a:schemeClr val="accent6">
                    <a:lumMod val="50000"/>
                  </a:schemeClr>
                </a:solidFill>
                <a:latin typeface="Geneva" charset="0"/>
                <a:ea typeface="Geneva" charset="0"/>
                <a:cs typeface="Geneva" charset="0"/>
              </a:rPr>
              <a:t>Figure </a:t>
            </a:r>
            <a:r>
              <a:rPr lang="en-US" sz="2000" b="1" dirty="0" smtClean="0">
                <a:solidFill>
                  <a:schemeClr val="accent6">
                    <a:lumMod val="50000"/>
                  </a:schemeClr>
                </a:solidFill>
                <a:latin typeface="Geneva" charset="0"/>
                <a:ea typeface="Geneva" charset="0"/>
                <a:cs typeface="Geneva" charset="0"/>
              </a:rPr>
              <a:t>2. </a:t>
            </a:r>
            <a:r>
              <a:rPr lang="en-US" sz="2000" b="1" dirty="0" smtClean="0">
                <a:solidFill>
                  <a:schemeClr val="accent6">
                    <a:lumMod val="50000"/>
                  </a:schemeClr>
                </a:solidFill>
                <a:latin typeface="Geneva" charset="0"/>
                <a:ea typeface="Geneva" charset="0"/>
                <a:cs typeface="Geneva" charset="0"/>
              </a:rPr>
              <a:t>DCMD response to approaching objects. </a:t>
            </a:r>
            <a:r>
              <a:rPr lang="en-US" sz="2000" dirty="0" smtClean="0">
                <a:solidFill>
                  <a:schemeClr val="accent6">
                    <a:lumMod val="50000"/>
                  </a:schemeClr>
                </a:solidFill>
                <a:latin typeface="Geneva" charset="0"/>
                <a:ea typeface="Geneva" charset="0"/>
                <a:cs typeface="Geneva" charset="0"/>
              </a:rPr>
              <a:t>d: 10cm; </a:t>
            </a:r>
            <a:r>
              <a:rPr lang="en-US" sz="2000" dirty="0" smtClean="0">
                <a:solidFill>
                  <a:schemeClr val="accent6">
                    <a:lumMod val="50000"/>
                  </a:schemeClr>
                </a:solidFill>
                <a:latin typeface="Geneva" charset="0"/>
                <a:ea typeface="Geneva" charset="0"/>
                <a:cs typeface="Geneva" charset="0"/>
              </a:rPr>
              <a:t>S: </a:t>
            </a:r>
            <a:r>
              <a:rPr lang="en-US" sz="2000" dirty="0" smtClean="0">
                <a:solidFill>
                  <a:schemeClr val="accent6">
                    <a:lumMod val="50000"/>
                  </a:schemeClr>
                </a:solidFill>
                <a:latin typeface="Geneva" charset="0"/>
                <a:ea typeface="Geneva" charset="0"/>
                <a:cs typeface="Geneva" charset="0"/>
              </a:rPr>
              <a:t>6cm</a:t>
            </a:r>
            <a:r>
              <a:rPr lang="en-US" sz="2000" dirty="0">
                <a:solidFill>
                  <a:schemeClr val="accent6">
                    <a:lumMod val="50000"/>
                  </a:schemeClr>
                </a:solidFill>
                <a:latin typeface="Geneva" charset="0"/>
                <a:ea typeface="Geneva" charset="0"/>
                <a:cs typeface="Geneva" charset="0"/>
              </a:rPr>
              <a:t>;</a:t>
            </a:r>
            <a:r>
              <a:rPr lang="en-US" sz="2000" dirty="0" smtClean="0">
                <a:solidFill>
                  <a:schemeClr val="accent6">
                    <a:lumMod val="50000"/>
                  </a:schemeClr>
                </a:solidFill>
                <a:latin typeface="Geneva" charset="0"/>
                <a:ea typeface="Geneva" charset="0"/>
                <a:cs typeface="Geneva" charset="0"/>
              </a:rPr>
              <a:t> v: -2, -4, -6, -8m/s; trials per pair of </a:t>
            </a:r>
            <a:r>
              <a:rPr lang="en-US" sz="2000" dirty="0" smtClean="0">
                <a:solidFill>
                  <a:schemeClr val="accent6">
                    <a:lumMod val="50000"/>
                  </a:schemeClr>
                </a:solidFill>
                <a:latin typeface="Geneva" charset="0"/>
                <a:ea typeface="Geneva" charset="0"/>
                <a:cs typeface="Geneva" charset="0"/>
              </a:rPr>
              <a:t>S </a:t>
            </a:r>
            <a:r>
              <a:rPr lang="en-US" sz="2000" dirty="0" smtClean="0">
                <a:solidFill>
                  <a:schemeClr val="accent6">
                    <a:lumMod val="50000"/>
                  </a:schemeClr>
                </a:solidFill>
                <a:latin typeface="Geneva" charset="0"/>
                <a:ea typeface="Geneva" charset="0"/>
                <a:cs typeface="Geneva" charset="0"/>
              </a:rPr>
              <a:t>and v: 30; ITI: 45s. Collision at 0s. </a:t>
            </a:r>
            <a:r>
              <a:rPr lang="en-US" sz="2000" b="1" dirty="0" smtClean="0">
                <a:solidFill>
                  <a:schemeClr val="accent6">
                    <a:lumMod val="50000"/>
                  </a:schemeClr>
                </a:solidFill>
                <a:latin typeface="Geneva" charset="0"/>
                <a:ea typeface="Geneva" charset="0"/>
                <a:cs typeface="Geneva" charset="0"/>
              </a:rPr>
              <a:t>(</a:t>
            </a:r>
            <a:r>
              <a:rPr lang="en-US" sz="2000" b="1" dirty="0" smtClean="0">
                <a:solidFill>
                  <a:schemeClr val="accent6">
                    <a:lumMod val="50000"/>
                  </a:schemeClr>
                </a:solidFill>
                <a:latin typeface="Geneva" charset="0"/>
                <a:ea typeface="Geneva" charset="0"/>
                <a:cs typeface="Geneva" charset="0"/>
              </a:rPr>
              <a:t>A) </a:t>
            </a:r>
            <a:r>
              <a:rPr lang="en-US" sz="2000" dirty="0" smtClean="0">
                <a:solidFill>
                  <a:schemeClr val="accent6">
                    <a:lumMod val="50000"/>
                  </a:schemeClr>
                </a:solidFill>
                <a:latin typeface="Geneva" charset="0"/>
                <a:ea typeface="Geneva" charset="0"/>
                <a:cs typeface="Geneva" charset="0"/>
              </a:rPr>
              <a:t>A single DCMD spike, approximately 2.3ms from onset </a:t>
            </a:r>
            <a:r>
              <a:rPr lang="en-US" sz="2000" dirty="0">
                <a:solidFill>
                  <a:schemeClr val="accent6">
                    <a:lumMod val="50000"/>
                  </a:schemeClr>
                </a:solidFill>
                <a:latin typeface="Geneva" charset="0"/>
                <a:ea typeface="Geneva" charset="0"/>
                <a:cs typeface="Geneva" charset="0"/>
              </a:rPr>
              <a:t>of depolarization to end of refractory </a:t>
            </a:r>
            <a:r>
              <a:rPr lang="en-US" sz="2000" dirty="0" smtClean="0">
                <a:solidFill>
                  <a:schemeClr val="accent6">
                    <a:lumMod val="50000"/>
                  </a:schemeClr>
                </a:solidFill>
                <a:latin typeface="Geneva" charset="0"/>
                <a:ea typeface="Geneva" charset="0"/>
                <a:cs typeface="Geneva" charset="0"/>
              </a:rPr>
              <a:t>period.  </a:t>
            </a:r>
            <a:r>
              <a:rPr lang="en-US" sz="2000" b="1" dirty="0" smtClean="0">
                <a:solidFill>
                  <a:schemeClr val="accent6">
                    <a:lumMod val="50000"/>
                  </a:schemeClr>
                </a:solidFill>
                <a:latin typeface="Geneva" charset="0"/>
                <a:ea typeface="Geneva" charset="0"/>
                <a:cs typeface="Geneva" charset="0"/>
              </a:rPr>
              <a:t>(B) </a:t>
            </a:r>
            <a:r>
              <a:rPr lang="en-US" sz="2000" dirty="0" smtClean="0">
                <a:solidFill>
                  <a:schemeClr val="accent6">
                    <a:lumMod val="50000"/>
                  </a:schemeClr>
                </a:solidFill>
                <a:latin typeface="Geneva" charset="0"/>
                <a:ea typeface="Geneva" charset="0"/>
                <a:cs typeface="Geneva" charset="0"/>
              </a:rPr>
              <a:t>DCMD activity over time and change in angular size </a:t>
            </a:r>
            <a:r>
              <a:rPr lang="en-US" sz="2000" b="1" dirty="0" smtClean="0">
                <a:solidFill>
                  <a:schemeClr val="accent6">
                    <a:lumMod val="50000"/>
                  </a:schemeClr>
                </a:solidFill>
                <a:latin typeface="Geneva" charset="0"/>
                <a:ea typeface="Geneva" charset="0"/>
                <a:cs typeface="Geneva" charset="0"/>
              </a:rPr>
              <a:t>(C) </a:t>
            </a:r>
            <a:r>
              <a:rPr lang="en-US" sz="2000" dirty="0" smtClean="0">
                <a:solidFill>
                  <a:schemeClr val="accent6">
                    <a:lumMod val="50000"/>
                  </a:schemeClr>
                </a:solidFill>
                <a:latin typeface="Geneva" charset="0"/>
                <a:ea typeface="Geneva" charset="0"/>
                <a:cs typeface="Geneva" charset="0"/>
              </a:rPr>
              <a:t>Perievent histogram (PETH; bin size: 0.03) of DCMD firing frequency </a:t>
            </a:r>
            <a:r>
              <a:rPr lang="en-US" sz="2000" dirty="0" smtClean="0">
                <a:solidFill>
                  <a:schemeClr val="accent6">
                    <a:lumMod val="50000"/>
                  </a:schemeClr>
                </a:solidFill>
                <a:latin typeface="Geneva" charset="0"/>
                <a:ea typeface="Geneva" charset="0"/>
                <a:cs typeface="Geneva" charset="0"/>
              </a:rPr>
              <a:t>2s before </a:t>
            </a:r>
            <a:r>
              <a:rPr lang="en-US" sz="2000" dirty="0" smtClean="0">
                <a:solidFill>
                  <a:schemeClr val="accent6">
                    <a:lumMod val="50000"/>
                  </a:schemeClr>
                </a:solidFill>
                <a:latin typeface="Geneva" charset="0"/>
                <a:ea typeface="Geneva" charset="0"/>
                <a:cs typeface="Geneva" charset="0"/>
              </a:rPr>
              <a:t>and after simulated collision between eye and object. </a:t>
            </a:r>
            <a:r>
              <a:rPr lang="en-US" sz="2000" b="1" dirty="0" smtClean="0">
                <a:solidFill>
                  <a:schemeClr val="accent6">
                    <a:lumMod val="50000"/>
                  </a:schemeClr>
                </a:solidFill>
                <a:latin typeface="Geneva" charset="0"/>
                <a:ea typeface="Geneva" charset="0"/>
                <a:cs typeface="Geneva" charset="0"/>
              </a:rPr>
              <a:t>(D) </a:t>
            </a:r>
            <a:r>
              <a:rPr lang="en-US" sz="2000" dirty="0" smtClean="0">
                <a:solidFill>
                  <a:schemeClr val="accent6">
                    <a:lumMod val="50000"/>
                  </a:schemeClr>
                </a:solidFill>
                <a:latin typeface="Geneva" charset="0"/>
                <a:ea typeface="Geneva" charset="0"/>
                <a:cs typeface="Geneva" charset="0"/>
              </a:rPr>
              <a:t>Raster plot of DCMD spiking pattern across each pair of </a:t>
            </a:r>
            <a:r>
              <a:rPr lang="en-US" sz="2000" dirty="0" smtClean="0">
                <a:solidFill>
                  <a:schemeClr val="accent6">
                    <a:lumMod val="50000"/>
                  </a:schemeClr>
                </a:solidFill>
                <a:latin typeface="Geneva" charset="0"/>
                <a:ea typeface="Geneva" charset="0"/>
                <a:cs typeface="Geneva" charset="0"/>
              </a:rPr>
              <a:t>S</a:t>
            </a:r>
            <a:r>
              <a:rPr lang="en-US" sz="2000" baseline="-25000" dirty="0" smtClean="0">
                <a:solidFill>
                  <a:schemeClr val="accent6">
                    <a:lumMod val="50000"/>
                  </a:schemeClr>
                </a:solidFill>
                <a:latin typeface="Geneva" charset="0"/>
                <a:ea typeface="Geneva" charset="0"/>
                <a:cs typeface="Geneva" charset="0"/>
              </a:rPr>
              <a:t> </a:t>
            </a:r>
            <a:r>
              <a:rPr lang="en-US" sz="2000" dirty="0" smtClean="0">
                <a:solidFill>
                  <a:schemeClr val="accent6">
                    <a:lumMod val="50000"/>
                  </a:schemeClr>
                </a:solidFill>
                <a:latin typeface="Geneva" charset="0"/>
                <a:ea typeface="Geneva" charset="0"/>
                <a:cs typeface="Geneva" charset="0"/>
              </a:rPr>
              <a:t>and v over time. </a:t>
            </a:r>
            <a:r>
              <a:rPr lang="en-US" sz="2000" dirty="0">
                <a:solidFill>
                  <a:schemeClr val="accent6">
                    <a:lumMod val="50000"/>
                  </a:schemeClr>
                </a:solidFill>
                <a:latin typeface="Geneva" charset="0"/>
                <a:ea typeface="Geneva" charset="0"/>
                <a:cs typeface="Geneva" charset="0"/>
              </a:rPr>
              <a:t>DCMD firing peaks around collision for objects approaching at -2m/s, and after collision for objects approaching faster.</a:t>
            </a:r>
            <a:r>
              <a:rPr lang="en-US" sz="2000" b="1" dirty="0">
                <a:solidFill>
                  <a:schemeClr val="accent6">
                    <a:lumMod val="50000"/>
                  </a:schemeClr>
                </a:solidFill>
                <a:latin typeface="Geneva" charset="0"/>
                <a:ea typeface="Geneva" charset="0"/>
                <a:cs typeface="Geneva" charset="0"/>
              </a:rPr>
              <a:t> </a:t>
            </a:r>
            <a:endParaRPr lang="en-US" sz="2000" dirty="0" smtClean="0">
              <a:solidFill>
                <a:schemeClr val="accent6">
                  <a:lumMod val="50000"/>
                </a:schemeClr>
              </a:solidFill>
              <a:latin typeface="Geneva" charset="0"/>
              <a:ea typeface="Geneva" charset="0"/>
              <a:cs typeface="Geneva" charset="0"/>
            </a:endParaRPr>
          </a:p>
        </p:txBody>
      </p:sp>
      <p:pic>
        <p:nvPicPr>
          <p:cNvPr id="25" name="Picture 24"/>
          <p:cNvPicPr>
            <a:picLocks noChangeAspect="1"/>
          </p:cNvPicPr>
          <p:nvPr/>
        </p:nvPicPr>
        <p:blipFill rotWithShape="1">
          <a:blip r:embed="rId9">
            <a:extLst>
              <a:ext uri="{28A0092B-C50C-407E-A947-70E740481C1C}">
                <a14:useLocalDpi xmlns:a14="http://schemas.microsoft.com/office/drawing/2010/main" val="0"/>
              </a:ext>
            </a:extLst>
          </a:blip>
          <a:srcRect t="15111" b="25060"/>
          <a:stretch/>
        </p:blipFill>
        <p:spPr>
          <a:xfrm>
            <a:off x="11750558" y="6656485"/>
            <a:ext cx="5769373" cy="2588816"/>
          </a:xfrm>
          <a:prstGeom prst="rect">
            <a:avLst/>
          </a:prstGeom>
        </p:spPr>
      </p:pic>
      <p:sp>
        <p:nvSpPr>
          <p:cNvPr id="26" name="Oval 25"/>
          <p:cNvSpPr/>
          <p:nvPr/>
        </p:nvSpPr>
        <p:spPr>
          <a:xfrm>
            <a:off x="27473130" y="9752333"/>
            <a:ext cx="531626" cy="5607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8709635" y="5021129"/>
            <a:ext cx="6769466" cy="2062103"/>
          </a:xfrm>
          <a:prstGeom prst="rect">
            <a:avLst/>
          </a:prstGeom>
          <a:noFill/>
        </p:spPr>
        <p:txBody>
          <a:bodyPr wrap="square" rtlCol="0">
            <a:spAutoFit/>
          </a:bodyPr>
          <a:lstStyle/>
          <a:p>
            <a:r>
              <a:rPr lang="en-US" sz="3200" b="1" dirty="0">
                <a:solidFill>
                  <a:schemeClr val="accent6">
                    <a:lumMod val="75000"/>
                  </a:schemeClr>
                </a:solidFill>
                <a:latin typeface="Al Bayan Plain" charset="-78"/>
                <a:ea typeface="Al Bayan Plain" charset="-78"/>
                <a:cs typeface="Al Bayan Plain" charset="-78"/>
              </a:rPr>
              <a:t>WHAT IS THE ‘IDEAL’ INTERTRIAL INTERVAL  TO AVOID HABITUATION OF </a:t>
            </a:r>
            <a:r>
              <a:rPr lang="en-US" sz="3200" b="1" dirty="0" smtClean="0">
                <a:solidFill>
                  <a:schemeClr val="accent6">
                    <a:lumMod val="75000"/>
                  </a:schemeClr>
                </a:solidFill>
                <a:latin typeface="Al Bayan Plain" charset="-78"/>
                <a:ea typeface="Al Bayan Plain" charset="-78"/>
                <a:cs typeface="Al Bayan Plain" charset="-78"/>
              </a:rPr>
              <a:t>DCMD </a:t>
            </a:r>
            <a:r>
              <a:rPr lang="en-US" sz="3200" b="1" dirty="0">
                <a:solidFill>
                  <a:schemeClr val="accent6">
                    <a:lumMod val="75000"/>
                  </a:schemeClr>
                </a:solidFill>
                <a:latin typeface="Al Bayan Plain" charset="-78"/>
                <a:ea typeface="Al Bayan Plain" charset="-78"/>
                <a:cs typeface="Al Bayan Plain" charset="-78"/>
              </a:rPr>
              <a:t>RESPONSE TO THE STIMULUS?</a:t>
            </a:r>
          </a:p>
          <a:p>
            <a:endParaRPr lang="en-US" sz="3200" dirty="0"/>
          </a:p>
        </p:txBody>
      </p:sp>
      <p:sp>
        <p:nvSpPr>
          <p:cNvPr id="30" name="TextBox 29"/>
          <p:cNvSpPr txBox="1"/>
          <p:nvPr/>
        </p:nvSpPr>
        <p:spPr>
          <a:xfrm>
            <a:off x="13712221" y="8951885"/>
            <a:ext cx="4008426" cy="369332"/>
          </a:xfrm>
          <a:prstGeom prst="rect">
            <a:avLst/>
          </a:prstGeom>
          <a:noFill/>
        </p:spPr>
        <p:txBody>
          <a:bodyPr wrap="square" rtlCol="0">
            <a:spAutoFit/>
          </a:bodyPr>
          <a:lstStyle/>
          <a:p>
            <a:r>
              <a:rPr lang="en-US" sz="1800" dirty="0" smtClean="0">
                <a:latin typeface="Geneva" charset="0"/>
                <a:ea typeface="Geneva" charset="0"/>
                <a:cs typeface="Geneva" charset="0"/>
              </a:rPr>
              <a:t>Duration </a:t>
            </a:r>
            <a:r>
              <a:rPr lang="en-US" sz="1800" dirty="0" smtClean="0">
                <a:latin typeface="Geneva" charset="0"/>
                <a:ea typeface="Geneva" charset="0"/>
                <a:cs typeface="Geneva" charset="0"/>
              </a:rPr>
              <a:t>per spike: ~2.3ms</a:t>
            </a:r>
          </a:p>
        </p:txBody>
      </p:sp>
      <p:pic>
        <p:nvPicPr>
          <p:cNvPr id="31" name="Picture 30"/>
          <p:cNvPicPr>
            <a:picLocks noChangeAspect="1"/>
          </p:cNvPicPr>
          <p:nvPr/>
        </p:nvPicPr>
        <p:blipFill rotWithShape="1">
          <a:blip r:embed="rId10">
            <a:extLst>
              <a:ext uri="{28A0092B-C50C-407E-A947-70E740481C1C}">
                <a14:useLocalDpi xmlns:a14="http://schemas.microsoft.com/office/drawing/2010/main" val="0"/>
              </a:ext>
            </a:extLst>
          </a:blip>
          <a:srcRect t="6742" r="4297" b="6978"/>
          <a:stretch/>
        </p:blipFill>
        <p:spPr>
          <a:xfrm>
            <a:off x="11646248" y="9544229"/>
            <a:ext cx="6387191" cy="4318748"/>
          </a:xfrm>
          <a:prstGeom prst="rect">
            <a:avLst/>
          </a:prstGeom>
        </p:spPr>
      </p:pic>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l="7766" t="7143" r="5396" b="6327"/>
          <a:stretch/>
        </p:blipFill>
        <p:spPr>
          <a:xfrm>
            <a:off x="18709635" y="6671509"/>
            <a:ext cx="5468288" cy="3212587"/>
          </a:xfrm>
          <a:prstGeom prst="rect">
            <a:avLst/>
          </a:prstGeom>
        </p:spPr>
      </p:pic>
      <p:pic>
        <p:nvPicPr>
          <p:cNvPr id="45" name="Picture 44"/>
          <p:cNvPicPr>
            <a:picLocks noChangeAspect="1"/>
          </p:cNvPicPr>
          <p:nvPr/>
        </p:nvPicPr>
        <p:blipFill rotWithShape="1">
          <a:blip r:embed="rId12">
            <a:extLst>
              <a:ext uri="{28A0092B-C50C-407E-A947-70E740481C1C}">
                <a14:useLocalDpi xmlns:a14="http://schemas.microsoft.com/office/drawing/2010/main" val="0"/>
              </a:ext>
            </a:extLst>
          </a:blip>
          <a:srcRect l="8497" t="7116" r="5615" b="5270"/>
          <a:stretch/>
        </p:blipFill>
        <p:spPr>
          <a:xfrm>
            <a:off x="18758529" y="9885639"/>
            <a:ext cx="5419394" cy="3288818"/>
          </a:xfrm>
          <a:prstGeom prst="rect">
            <a:avLst/>
          </a:prstGeom>
        </p:spPr>
      </p:pic>
      <p:pic>
        <p:nvPicPr>
          <p:cNvPr id="46" name="Picture 45"/>
          <p:cNvPicPr>
            <a:picLocks noChangeAspect="1"/>
          </p:cNvPicPr>
          <p:nvPr/>
        </p:nvPicPr>
        <p:blipFill rotWithShape="1">
          <a:blip r:embed="rId13">
            <a:extLst>
              <a:ext uri="{28A0092B-C50C-407E-A947-70E740481C1C}">
                <a14:useLocalDpi xmlns:a14="http://schemas.microsoft.com/office/drawing/2010/main" val="0"/>
              </a:ext>
            </a:extLst>
          </a:blip>
          <a:srcRect l="9473" t="7531" r="5614" b="6288"/>
          <a:stretch/>
        </p:blipFill>
        <p:spPr>
          <a:xfrm>
            <a:off x="18827664" y="13174457"/>
            <a:ext cx="5350259" cy="3220255"/>
          </a:xfrm>
          <a:prstGeom prst="rect">
            <a:avLst/>
          </a:prstGeom>
        </p:spPr>
      </p:pic>
      <p:sp>
        <p:nvSpPr>
          <p:cNvPr id="51" name="TextBox 50"/>
          <p:cNvSpPr txBox="1"/>
          <p:nvPr/>
        </p:nvSpPr>
        <p:spPr>
          <a:xfrm>
            <a:off x="19083407" y="6637346"/>
            <a:ext cx="1630697" cy="523220"/>
          </a:xfrm>
          <a:prstGeom prst="rect">
            <a:avLst/>
          </a:prstGeom>
          <a:noFill/>
        </p:spPr>
        <p:txBody>
          <a:bodyPr wrap="square" rtlCol="0">
            <a:spAutoFit/>
          </a:bodyPr>
          <a:lstStyle/>
          <a:p>
            <a:r>
              <a:rPr lang="en-US" sz="2800" smtClean="0"/>
              <a:t>A: 1s ITI</a:t>
            </a:r>
            <a:endParaRPr lang="en-US" sz="2800" dirty="0"/>
          </a:p>
        </p:txBody>
      </p:sp>
      <p:sp>
        <p:nvSpPr>
          <p:cNvPr id="62" name="TextBox 61"/>
          <p:cNvSpPr txBox="1"/>
          <p:nvPr/>
        </p:nvSpPr>
        <p:spPr>
          <a:xfrm>
            <a:off x="19083407" y="9926164"/>
            <a:ext cx="2118274" cy="523220"/>
          </a:xfrm>
          <a:prstGeom prst="rect">
            <a:avLst/>
          </a:prstGeom>
          <a:noFill/>
        </p:spPr>
        <p:txBody>
          <a:bodyPr wrap="square" rtlCol="0">
            <a:spAutoFit/>
          </a:bodyPr>
          <a:lstStyle/>
          <a:p>
            <a:r>
              <a:rPr lang="en-US" sz="2800" smtClean="0"/>
              <a:t>B: 22.5s ITI</a:t>
            </a:r>
            <a:endParaRPr lang="en-US" sz="2800" dirty="0"/>
          </a:p>
        </p:txBody>
      </p:sp>
      <p:sp>
        <p:nvSpPr>
          <p:cNvPr id="65" name="TextBox 64"/>
          <p:cNvSpPr txBox="1"/>
          <p:nvPr/>
        </p:nvSpPr>
        <p:spPr>
          <a:xfrm>
            <a:off x="19083407" y="13158543"/>
            <a:ext cx="1901298" cy="523220"/>
          </a:xfrm>
          <a:prstGeom prst="rect">
            <a:avLst/>
          </a:prstGeom>
          <a:noFill/>
        </p:spPr>
        <p:txBody>
          <a:bodyPr wrap="square" rtlCol="0">
            <a:spAutoFit/>
          </a:bodyPr>
          <a:lstStyle/>
          <a:p>
            <a:r>
              <a:rPr lang="en-US" sz="2800" smtClean="0"/>
              <a:t>C: 45s ITI</a:t>
            </a:r>
            <a:endParaRPr lang="en-US" sz="2800" dirty="0"/>
          </a:p>
        </p:txBody>
      </p:sp>
      <p:sp>
        <p:nvSpPr>
          <p:cNvPr id="68" name="TextBox 67"/>
          <p:cNvSpPr txBox="1"/>
          <p:nvPr/>
        </p:nvSpPr>
        <p:spPr>
          <a:xfrm>
            <a:off x="11125451" y="6685405"/>
            <a:ext cx="1229514" cy="523220"/>
          </a:xfrm>
          <a:prstGeom prst="rect">
            <a:avLst/>
          </a:prstGeom>
          <a:noFill/>
        </p:spPr>
        <p:txBody>
          <a:bodyPr wrap="square" rtlCol="0">
            <a:spAutoFit/>
          </a:bodyPr>
          <a:lstStyle/>
          <a:p>
            <a:r>
              <a:rPr lang="en-US" sz="2800" dirty="0" smtClean="0"/>
              <a:t>A</a:t>
            </a:r>
            <a:endParaRPr lang="en-US" sz="2800" dirty="0"/>
          </a:p>
        </p:txBody>
      </p:sp>
      <p:sp>
        <p:nvSpPr>
          <p:cNvPr id="70" name="TextBox 69"/>
          <p:cNvSpPr txBox="1"/>
          <p:nvPr/>
        </p:nvSpPr>
        <p:spPr>
          <a:xfrm>
            <a:off x="11106204" y="9173829"/>
            <a:ext cx="1229514" cy="523220"/>
          </a:xfrm>
          <a:prstGeom prst="rect">
            <a:avLst/>
          </a:prstGeom>
          <a:noFill/>
        </p:spPr>
        <p:txBody>
          <a:bodyPr wrap="square" rtlCol="0">
            <a:spAutoFit/>
          </a:bodyPr>
          <a:lstStyle/>
          <a:p>
            <a:r>
              <a:rPr lang="en-US" sz="2800" dirty="0"/>
              <a:t>B</a:t>
            </a:r>
          </a:p>
        </p:txBody>
      </p:sp>
      <p:sp>
        <p:nvSpPr>
          <p:cNvPr id="74" name="TextBox 73"/>
          <p:cNvSpPr txBox="1"/>
          <p:nvPr/>
        </p:nvSpPr>
        <p:spPr>
          <a:xfrm>
            <a:off x="11106204" y="13696366"/>
            <a:ext cx="1229514" cy="523220"/>
          </a:xfrm>
          <a:prstGeom prst="rect">
            <a:avLst/>
          </a:prstGeom>
          <a:noFill/>
        </p:spPr>
        <p:txBody>
          <a:bodyPr wrap="square" rtlCol="0">
            <a:spAutoFit/>
          </a:bodyPr>
          <a:lstStyle/>
          <a:p>
            <a:r>
              <a:rPr lang="en-US" sz="2800" dirty="0"/>
              <a:t>C</a:t>
            </a:r>
          </a:p>
        </p:txBody>
      </p:sp>
      <p:sp>
        <p:nvSpPr>
          <p:cNvPr id="76" name="TextBox 75"/>
          <p:cNvSpPr txBox="1"/>
          <p:nvPr/>
        </p:nvSpPr>
        <p:spPr>
          <a:xfrm>
            <a:off x="11125451" y="19347614"/>
            <a:ext cx="1229514" cy="523220"/>
          </a:xfrm>
          <a:prstGeom prst="rect">
            <a:avLst/>
          </a:prstGeom>
          <a:noFill/>
        </p:spPr>
        <p:txBody>
          <a:bodyPr wrap="square" rtlCol="0">
            <a:spAutoFit/>
          </a:bodyPr>
          <a:lstStyle/>
          <a:p>
            <a:r>
              <a:rPr lang="en-US" sz="2800" dirty="0"/>
              <a:t>D</a:t>
            </a:r>
          </a:p>
        </p:txBody>
      </p:sp>
      <p:sp>
        <p:nvSpPr>
          <p:cNvPr id="77" name="Oval 76"/>
          <p:cNvSpPr/>
          <p:nvPr/>
        </p:nvSpPr>
        <p:spPr>
          <a:xfrm flipH="1">
            <a:off x="18694652" y="20697284"/>
            <a:ext cx="309143" cy="3140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8130287" y="20382186"/>
            <a:ext cx="1438957" cy="8518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8130288" y="23688755"/>
            <a:ext cx="1455172" cy="85181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flipH="1">
            <a:off x="18694652" y="23942330"/>
            <a:ext cx="309143" cy="3140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18662977" y="26921952"/>
            <a:ext cx="6761203" cy="1938992"/>
          </a:xfrm>
          <a:prstGeom prst="rect">
            <a:avLst/>
          </a:prstGeom>
          <a:noFill/>
        </p:spPr>
        <p:txBody>
          <a:bodyPr wrap="square" rtlCol="0">
            <a:spAutoFit/>
          </a:bodyPr>
          <a:lstStyle/>
          <a:p>
            <a:r>
              <a:rPr lang="en-US" sz="2000" b="1" dirty="0" smtClean="0">
                <a:solidFill>
                  <a:schemeClr val="accent6">
                    <a:lumMod val="50000"/>
                  </a:schemeClr>
                </a:solidFill>
                <a:latin typeface="Geneva" charset="0"/>
                <a:ea typeface="Geneva" charset="0"/>
                <a:cs typeface="Geneva" charset="0"/>
              </a:rPr>
              <a:t>Figure </a:t>
            </a:r>
            <a:r>
              <a:rPr lang="en-US" sz="2000" b="1" dirty="0" smtClean="0">
                <a:solidFill>
                  <a:schemeClr val="accent6">
                    <a:lumMod val="50000"/>
                  </a:schemeClr>
                </a:solidFill>
                <a:latin typeface="Geneva" charset="0"/>
                <a:ea typeface="Geneva" charset="0"/>
                <a:cs typeface="Geneva" charset="0"/>
              </a:rPr>
              <a:t>4. </a:t>
            </a:r>
            <a:r>
              <a:rPr lang="en-US" sz="2000" b="1" dirty="0" smtClean="0">
                <a:solidFill>
                  <a:schemeClr val="accent6">
                    <a:lumMod val="50000"/>
                  </a:schemeClr>
                </a:solidFill>
                <a:latin typeface="Geneva" charset="0"/>
                <a:ea typeface="Geneva" charset="0"/>
                <a:cs typeface="Geneva" charset="0"/>
              </a:rPr>
              <a:t>DCMD response to varying iPad screen brightness. (top) </a:t>
            </a:r>
            <a:r>
              <a:rPr lang="en-US" sz="2000" dirty="0" smtClean="0">
                <a:solidFill>
                  <a:schemeClr val="accent6">
                    <a:lumMod val="50000"/>
                  </a:schemeClr>
                </a:solidFill>
                <a:latin typeface="Geneva" charset="0"/>
                <a:ea typeface="Geneva" charset="0"/>
                <a:cs typeface="Geneva" charset="0"/>
              </a:rPr>
              <a:t>At maximum brightness, DCMD firing rate is consistent and </a:t>
            </a:r>
            <a:r>
              <a:rPr lang="en-US" sz="2000" dirty="0" smtClean="0">
                <a:solidFill>
                  <a:schemeClr val="accent6">
                    <a:lumMod val="50000"/>
                  </a:schemeClr>
                </a:solidFill>
                <a:latin typeface="Geneva" charset="0"/>
                <a:ea typeface="Geneva" charset="0"/>
                <a:cs typeface="Geneva" charset="0"/>
              </a:rPr>
              <a:t>peaks </a:t>
            </a:r>
            <a:r>
              <a:rPr lang="en-US" sz="2000" dirty="0" smtClean="0">
                <a:solidFill>
                  <a:schemeClr val="accent6">
                    <a:lumMod val="50000"/>
                  </a:schemeClr>
                </a:solidFill>
                <a:latin typeface="Geneva" charset="0"/>
                <a:ea typeface="Geneva" charset="0"/>
                <a:cs typeface="Geneva" charset="0"/>
              </a:rPr>
              <a:t>at 95</a:t>
            </a:r>
            <a:r>
              <a:rPr lang="is-IS" sz="2000" dirty="0" smtClean="0">
                <a:solidFill>
                  <a:schemeClr val="accent6">
                    <a:lumMod val="50000"/>
                  </a:schemeClr>
                </a:solidFill>
                <a:latin typeface="Geneva" charset="0"/>
                <a:ea typeface="Geneva" charset="0"/>
                <a:cs typeface="Geneva" charset="0"/>
              </a:rPr>
              <a:t>Hz. </a:t>
            </a:r>
            <a:r>
              <a:rPr lang="is-IS" sz="2000" b="1" dirty="0" smtClean="0">
                <a:solidFill>
                  <a:schemeClr val="accent6">
                    <a:lumMod val="50000"/>
                  </a:schemeClr>
                </a:solidFill>
                <a:latin typeface="Geneva" charset="0"/>
                <a:ea typeface="Geneva" charset="0"/>
                <a:cs typeface="Geneva" charset="0"/>
              </a:rPr>
              <a:t>(bottom) </a:t>
            </a:r>
            <a:r>
              <a:rPr lang="is-IS" sz="2000" dirty="0" smtClean="0">
                <a:solidFill>
                  <a:schemeClr val="accent6">
                    <a:lumMod val="50000"/>
                  </a:schemeClr>
                </a:solidFill>
                <a:latin typeface="Geneva" charset="0"/>
                <a:ea typeface="Geneva" charset="0"/>
                <a:cs typeface="Geneva" charset="0"/>
              </a:rPr>
              <a:t>At miminum brightness, firing rate </a:t>
            </a:r>
            <a:r>
              <a:rPr lang="is-IS" sz="2000" dirty="0" smtClean="0">
                <a:solidFill>
                  <a:schemeClr val="accent6">
                    <a:lumMod val="50000"/>
                  </a:schemeClr>
                </a:solidFill>
                <a:latin typeface="Geneva" charset="0"/>
                <a:ea typeface="Geneva" charset="0"/>
                <a:cs typeface="Geneva" charset="0"/>
              </a:rPr>
              <a:t>peaks at 90Hz and is </a:t>
            </a:r>
            <a:r>
              <a:rPr lang="is-IS" sz="2000" dirty="0" smtClean="0">
                <a:solidFill>
                  <a:schemeClr val="accent6">
                    <a:lumMod val="50000"/>
                  </a:schemeClr>
                </a:solidFill>
                <a:latin typeface="Geneva" charset="0"/>
                <a:ea typeface="Geneva" charset="0"/>
                <a:cs typeface="Geneva" charset="0"/>
              </a:rPr>
              <a:t>not </a:t>
            </a:r>
            <a:r>
              <a:rPr lang="is-IS" sz="2000" dirty="0" smtClean="0">
                <a:solidFill>
                  <a:schemeClr val="accent6">
                    <a:lumMod val="50000"/>
                  </a:schemeClr>
                </a:solidFill>
                <a:latin typeface="Geneva" charset="0"/>
                <a:ea typeface="Geneva" charset="0"/>
                <a:cs typeface="Geneva" charset="0"/>
              </a:rPr>
              <a:t>significantly </a:t>
            </a:r>
            <a:r>
              <a:rPr lang="is-IS" sz="2000" dirty="0" smtClean="0">
                <a:solidFill>
                  <a:schemeClr val="accent6">
                    <a:lumMod val="50000"/>
                  </a:schemeClr>
                </a:solidFill>
                <a:latin typeface="Geneva" charset="0"/>
                <a:ea typeface="Geneva" charset="0"/>
                <a:cs typeface="Geneva" charset="0"/>
              </a:rPr>
              <a:t>different from activity pattern at full screen brightness. </a:t>
            </a:r>
            <a:endParaRPr lang="en-US" sz="2000" dirty="0">
              <a:solidFill>
                <a:schemeClr val="accent6">
                  <a:lumMod val="50000"/>
                </a:schemeClr>
              </a:solidFill>
              <a:latin typeface="Geneva" charset="0"/>
              <a:ea typeface="Geneva" charset="0"/>
              <a:cs typeface="Geneva" charset="0"/>
            </a:endParaRPr>
          </a:p>
        </p:txBody>
      </p:sp>
      <p:sp>
        <p:nvSpPr>
          <p:cNvPr id="58" name="Rectangle 57"/>
          <p:cNvSpPr/>
          <p:nvPr/>
        </p:nvSpPr>
        <p:spPr>
          <a:xfrm>
            <a:off x="3287868" y="27882726"/>
            <a:ext cx="7320260" cy="830997"/>
          </a:xfrm>
          <a:prstGeom prst="rect">
            <a:avLst/>
          </a:prstGeom>
        </p:spPr>
        <p:txBody>
          <a:bodyPr wrap="square">
            <a:spAutoFit/>
          </a:bodyPr>
          <a:lstStyle/>
          <a:p>
            <a:r>
              <a:rPr lang="en-US" sz="2400" dirty="0">
                <a:solidFill>
                  <a:schemeClr val="accent6">
                    <a:lumMod val="50000"/>
                  </a:schemeClr>
                </a:solidFill>
                <a:latin typeface="Geneva" charset="0"/>
                <a:ea typeface="Geneva" charset="0"/>
                <a:cs typeface="Geneva" charset="0"/>
              </a:rPr>
              <a:t>Funding for this project was supported by </a:t>
            </a:r>
            <a:r>
              <a:rPr lang="en-US" sz="2400" dirty="0" smtClean="0">
                <a:solidFill>
                  <a:schemeClr val="accent6">
                    <a:lumMod val="50000"/>
                  </a:schemeClr>
                </a:solidFill>
                <a:latin typeface="Geneva" charset="0"/>
                <a:ea typeface="Geneva" charset="0"/>
                <a:cs typeface="Geneva" charset="0"/>
              </a:rPr>
              <a:t>NIH </a:t>
            </a:r>
            <a:r>
              <a:rPr lang="en-US" sz="2400" dirty="0">
                <a:solidFill>
                  <a:schemeClr val="accent6">
                    <a:lumMod val="50000"/>
                  </a:schemeClr>
                </a:solidFill>
                <a:latin typeface="Geneva" charset="0"/>
                <a:ea typeface="Geneva" charset="0"/>
                <a:cs typeface="Geneva" charset="0"/>
              </a:rPr>
              <a:t>Grant #2R44MH093334 and Backyard Brains. </a:t>
            </a:r>
          </a:p>
        </p:txBody>
      </p:sp>
      <p:pic>
        <p:nvPicPr>
          <p:cNvPr id="60" name="Picture 59"/>
          <p:cNvPicPr>
            <a:picLocks noChangeAspect="1"/>
          </p:cNvPicPr>
          <p:nvPr/>
        </p:nvPicPr>
        <p:blipFill rotWithShape="1">
          <a:blip r:embed="rId14"/>
          <a:srcRect b="33692"/>
          <a:stretch/>
        </p:blipFill>
        <p:spPr>
          <a:xfrm>
            <a:off x="1460623" y="27786793"/>
            <a:ext cx="1753589" cy="1022862"/>
          </a:xfrm>
          <a:prstGeom prst="rect">
            <a:avLst/>
          </a:prstGeom>
        </p:spPr>
      </p:pic>
      <p:pic>
        <p:nvPicPr>
          <p:cNvPr id="84" name="Picture 83"/>
          <p:cNvPicPr>
            <a:picLocks noChangeAspect="1"/>
          </p:cNvPicPr>
          <p:nvPr/>
        </p:nvPicPr>
        <p:blipFill>
          <a:blip r:embed="rId15"/>
          <a:stretch>
            <a:fillRect/>
          </a:stretch>
        </p:blipFill>
        <p:spPr>
          <a:xfrm>
            <a:off x="384119" y="27674887"/>
            <a:ext cx="1246676" cy="1246676"/>
          </a:xfrm>
          <a:prstGeom prst="rect">
            <a:avLst/>
          </a:prstGeom>
        </p:spPr>
      </p:pic>
      <p:sp>
        <p:nvSpPr>
          <p:cNvPr id="85" name="TextBox 84"/>
          <p:cNvSpPr txBox="1"/>
          <p:nvPr/>
        </p:nvSpPr>
        <p:spPr>
          <a:xfrm>
            <a:off x="1262458" y="27172913"/>
            <a:ext cx="8402318" cy="461665"/>
          </a:xfrm>
          <a:prstGeom prst="rect">
            <a:avLst/>
          </a:prstGeom>
          <a:noFill/>
        </p:spPr>
        <p:txBody>
          <a:bodyPr wrap="square" rtlCol="0">
            <a:spAutoFit/>
          </a:bodyPr>
          <a:lstStyle/>
          <a:p>
            <a:r>
              <a:rPr lang="en-US" sz="2400" dirty="0" smtClean="0">
                <a:solidFill>
                  <a:schemeClr val="accent6">
                    <a:lumMod val="50000"/>
                  </a:schemeClr>
                </a:solidFill>
                <a:latin typeface="Geneva" charset="0"/>
                <a:ea typeface="Geneva" charset="0"/>
                <a:cs typeface="Geneva" charset="0"/>
              </a:rPr>
              <a:t>*Author contact: dieumynguyen@email.arizona.edu</a:t>
            </a:r>
            <a:endParaRPr lang="en-US" sz="2400" dirty="0">
              <a:solidFill>
                <a:schemeClr val="accent6">
                  <a:lumMod val="50000"/>
                </a:schemeClr>
              </a:solidFill>
              <a:latin typeface="Geneva" charset="0"/>
              <a:ea typeface="Geneva" charset="0"/>
              <a:cs typeface="Geneva" charset="0"/>
            </a:endParaRPr>
          </a:p>
        </p:txBody>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l="7781" t="7048" r="7695" b="6744"/>
          <a:stretch/>
        </p:blipFill>
        <p:spPr>
          <a:xfrm>
            <a:off x="11327010" y="14078161"/>
            <a:ext cx="6708017" cy="5297933"/>
          </a:xfrm>
          <a:prstGeom prst="rect">
            <a:avLst/>
          </a:prstGeom>
        </p:spPr>
      </p:pic>
      <p:pic>
        <p:nvPicPr>
          <p:cNvPr id="8" name="Picture 7"/>
          <p:cNvPicPr>
            <a:picLocks noChangeAspect="1"/>
          </p:cNvPicPr>
          <p:nvPr/>
        </p:nvPicPr>
        <p:blipFill rotWithShape="1">
          <a:blip r:embed="rId17">
            <a:extLst>
              <a:ext uri="{28A0092B-C50C-407E-A947-70E740481C1C}">
                <a14:useLocalDpi xmlns:a14="http://schemas.microsoft.com/office/drawing/2010/main" val="0"/>
              </a:ext>
            </a:extLst>
          </a:blip>
          <a:srcRect l="9018" t="7255" r="8341" b="5914"/>
          <a:stretch/>
        </p:blipFill>
        <p:spPr>
          <a:xfrm>
            <a:off x="11420603" y="19504964"/>
            <a:ext cx="6614424" cy="5263620"/>
          </a:xfrm>
          <a:prstGeom prst="rect">
            <a:avLst/>
          </a:prstGeom>
        </p:spPr>
      </p:pic>
      <p:pic>
        <p:nvPicPr>
          <p:cNvPr id="9" name="Picture 8"/>
          <p:cNvPicPr>
            <a:picLocks noChangeAspect="1"/>
          </p:cNvPicPr>
          <p:nvPr/>
        </p:nvPicPr>
        <p:blipFill>
          <a:blip r:embed="rId18"/>
          <a:stretch>
            <a:fillRect/>
          </a:stretch>
        </p:blipFill>
        <p:spPr>
          <a:xfrm>
            <a:off x="1460623" y="675767"/>
            <a:ext cx="2226698" cy="2226698"/>
          </a:xfrm>
          <a:prstGeom prst="rect">
            <a:avLst/>
          </a:prstGeom>
        </p:spPr>
      </p:pic>
      <p:pic>
        <p:nvPicPr>
          <p:cNvPr id="24" name="Picture 23"/>
          <p:cNvPicPr>
            <a:picLocks noChangeAspect="1"/>
          </p:cNvPicPr>
          <p:nvPr/>
        </p:nvPicPr>
        <p:blipFill rotWithShape="1">
          <a:blip r:embed="rId19">
            <a:extLst>
              <a:ext uri="{28A0092B-C50C-407E-A947-70E740481C1C}">
                <a14:useLocalDpi xmlns:a14="http://schemas.microsoft.com/office/drawing/2010/main" val="0"/>
              </a:ext>
            </a:extLst>
          </a:blip>
          <a:srcRect l="10139" t="7217" r="8739" b="5391"/>
          <a:stretch/>
        </p:blipFill>
        <p:spPr>
          <a:xfrm>
            <a:off x="19585461" y="23533581"/>
            <a:ext cx="5239426" cy="3327815"/>
          </a:xfrm>
          <a:prstGeom prst="rect">
            <a:avLst/>
          </a:prstGeom>
        </p:spPr>
      </p:pic>
      <p:pic>
        <p:nvPicPr>
          <p:cNvPr id="27" name="Picture 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37004" y="22110812"/>
            <a:ext cx="4595481" cy="2991710"/>
          </a:xfrm>
          <a:prstGeom prst="rect">
            <a:avLst/>
          </a:prstGeom>
        </p:spPr>
      </p:pic>
      <p:pic>
        <p:nvPicPr>
          <p:cNvPr id="33" name="Picture 32"/>
          <p:cNvPicPr>
            <a:picLocks noChangeAspect="1"/>
          </p:cNvPicPr>
          <p:nvPr/>
        </p:nvPicPr>
        <p:blipFill rotWithShape="1">
          <a:blip r:embed="rId21">
            <a:extLst>
              <a:ext uri="{28A0092B-C50C-407E-A947-70E740481C1C}">
                <a14:useLocalDpi xmlns:a14="http://schemas.microsoft.com/office/drawing/2010/main" val="0"/>
              </a:ext>
            </a:extLst>
          </a:blip>
          <a:srcRect t="-1" r="11396" b="1523"/>
          <a:stretch/>
        </p:blipFill>
        <p:spPr>
          <a:xfrm>
            <a:off x="829162" y="22110534"/>
            <a:ext cx="4291628" cy="2991988"/>
          </a:xfrm>
          <a:prstGeom prst="rect">
            <a:avLst/>
          </a:prstGeom>
        </p:spPr>
      </p:pic>
      <p:sp>
        <p:nvSpPr>
          <p:cNvPr id="40" name="TextBox 39"/>
          <p:cNvSpPr txBox="1"/>
          <p:nvPr/>
        </p:nvSpPr>
        <p:spPr>
          <a:xfrm>
            <a:off x="32356909" y="864500"/>
            <a:ext cx="3573377" cy="2006960"/>
          </a:xfrm>
          <a:prstGeom prst="rect">
            <a:avLst/>
          </a:prstGeom>
          <a:noFill/>
        </p:spPr>
        <p:txBody>
          <a:bodyPr wrap="square" rtlCol="0">
            <a:spAutoFit/>
          </a:bodyPr>
          <a:lstStyle/>
          <a:p>
            <a:pPr algn="ctr"/>
            <a:r>
              <a:rPr lang="en-US" dirty="0" smtClean="0">
                <a:solidFill>
                  <a:schemeClr val="accent2"/>
                </a:solidFill>
                <a:latin typeface="Tire Shop Demo Version" charset="0"/>
                <a:ea typeface="Tire Shop Demo Version" charset="0"/>
                <a:cs typeface="Tire Shop Demo Version" charset="0"/>
              </a:rPr>
              <a:t>Backyard </a:t>
            </a:r>
          </a:p>
          <a:p>
            <a:pPr algn="ctr"/>
            <a:r>
              <a:rPr lang="en-US" dirty="0" smtClean="0">
                <a:solidFill>
                  <a:schemeClr val="accent2"/>
                </a:solidFill>
                <a:latin typeface="Tire Shop Demo Version" charset="0"/>
                <a:ea typeface="Tire Shop Demo Version" charset="0"/>
                <a:cs typeface="Tire Shop Demo Version" charset="0"/>
              </a:rPr>
              <a:t>Brains</a:t>
            </a:r>
            <a:endParaRPr lang="en-US" dirty="0">
              <a:solidFill>
                <a:schemeClr val="accent2"/>
              </a:solidFill>
              <a:latin typeface="Tire Shop Demo Version" charset="0"/>
              <a:ea typeface="Tire Shop Demo Version" charset="0"/>
              <a:cs typeface="Tire Shop Demo Version" charset="0"/>
            </a:endParaRPr>
          </a:p>
        </p:txBody>
      </p:sp>
      <p:cxnSp>
        <p:nvCxnSpPr>
          <p:cNvPr id="5" name="Straight Connector 4"/>
          <p:cNvCxnSpPr/>
          <p:nvPr/>
        </p:nvCxnSpPr>
        <p:spPr>
          <a:xfrm>
            <a:off x="14727815" y="8879742"/>
            <a:ext cx="753190" cy="51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360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9672</TotalTime>
  <Words>954</Words>
  <Application>Microsoft Macintosh PowerPoint</Application>
  <PresentationFormat>Custom</PresentationFormat>
  <Paragraphs>151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Al Bayan Plain</vt:lpstr>
      <vt:lpstr>Calibri</vt:lpstr>
      <vt:lpstr>Calibri Light</vt:lpstr>
      <vt:lpstr>Comic Book</vt:lpstr>
      <vt:lpstr>Geneva</vt:lpstr>
      <vt:lpstr>Tire Shop Demo Version</vt:lpstr>
      <vt:lpstr>Arial</vt:lpstr>
      <vt:lpstr>Office Theme</vt:lpstr>
      <vt:lpstr>Why are grasshoppers so hard to catch? The motion detector neurons behind the grasshopper’s visual &amp; motor sensitivity to approaching objects  Dieu My Nguyen*, Stanislav Mircic, Gregory Gage Backyard Brains, Ann Arbor, MI</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descending contralateral motion detector neurons underlying the grasshopper’s motor sensitivity to approaching objects </dc:title>
  <dc:creator>Dieu My Nguyen</dc:creator>
  <cp:lastModifiedBy>Dieu My Nguyen</cp:lastModifiedBy>
  <cp:revision>394</cp:revision>
  <cp:lastPrinted>2016-07-25T16:45:09Z</cp:lastPrinted>
  <dcterms:created xsi:type="dcterms:W3CDTF">2016-07-18T16:09:50Z</dcterms:created>
  <dcterms:modified xsi:type="dcterms:W3CDTF">2016-07-26T18:24:02Z</dcterms:modified>
</cp:coreProperties>
</file>